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1"/>
  </p:notesMasterIdLst>
  <p:handoutMasterIdLst>
    <p:handoutMasterId r:id="rId32"/>
  </p:handoutMasterIdLst>
  <p:sldIdLst>
    <p:sldId id="277" r:id="rId4"/>
    <p:sldId id="259" r:id="rId5"/>
    <p:sldId id="279" r:id="rId6"/>
    <p:sldId id="280" r:id="rId7"/>
    <p:sldId id="319" r:id="rId8"/>
    <p:sldId id="314" r:id="rId9"/>
    <p:sldId id="315" r:id="rId10"/>
    <p:sldId id="284" r:id="rId11"/>
    <p:sldId id="305" r:id="rId12"/>
    <p:sldId id="285" r:id="rId13"/>
    <p:sldId id="286" r:id="rId14"/>
    <p:sldId id="306" r:id="rId15"/>
    <p:sldId id="316" r:id="rId16"/>
    <p:sldId id="289" r:id="rId17"/>
    <p:sldId id="257" r:id="rId18"/>
    <p:sldId id="290" r:id="rId19"/>
    <p:sldId id="291" r:id="rId20"/>
    <p:sldId id="294" r:id="rId21"/>
    <p:sldId id="296" r:id="rId22"/>
    <p:sldId id="323" r:id="rId23"/>
    <p:sldId id="297" r:id="rId24"/>
    <p:sldId id="298" r:id="rId25"/>
    <p:sldId id="309" r:id="rId26"/>
    <p:sldId id="326" r:id="rId27"/>
    <p:sldId id="324" r:id="rId28"/>
    <p:sldId id="325" r:id="rId29"/>
    <p:sldId id="270" r:id="rId30"/>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713" autoAdjust="0"/>
  </p:normalViewPr>
  <p:slideViewPr>
    <p:cSldViewPr snapToGrid="0" showGuides="1">
      <p:cViewPr varScale="1">
        <p:scale>
          <a:sx n="124" d="100"/>
          <a:sy n="124" d="100"/>
        </p:scale>
        <p:origin x="1434" y="10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kalkylblad.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kalkylblad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kalkylblad16.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kalkylblad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kalkylblad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kalkylblad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kalkylblad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kalkylblad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kalkylblad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904"/>
          <c:y val="0.11939964157706107"/>
          <c:w val="0.49555878552971938"/>
          <c:h val="0.78558627752176136"/>
        </c:manualLayout>
      </c:layout>
      <c:pieChart>
        <c:varyColors val="1"/>
        <c:ser>
          <c:idx val="0"/>
          <c:order val="0"/>
          <c:spPr>
            <a:solidFill>
              <a:srgbClr val="8D6E97"/>
            </a:solidFill>
          </c:spPr>
          <c:dPt>
            <c:idx val="0"/>
            <c:bubble3D val="0"/>
            <c:spPr>
              <a:solidFill>
                <a:srgbClr val="4A7729"/>
              </a:solidFill>
            </c:spPr>
            <c:extLst>
              <c:ext xmlns:c16="http://schemas.microsoft.com/office/drawing/2014/chart" uri="{C3380CC4-5D6E-409C-BE32-E72D297353CC}">
                <c16:uniqueId val="{00000000-8BF7-4272-961F-9AD9EECB86B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Blad1!$A$1:$B$1</c:f>
              <c:strCache>
                <c:ptCount val="2"/>
                <c:pt idx="0">
                  <c:v>Män</c:v>
                </c:pt>
                <c:pt idx="1">
                  <c:v>Kvinnor</c:v>
                </c:pt>
              </c:strCache>
            </c:strRef>
          </c:cat>
          <c:val>
            <c:numRef>
              <c:f>Blad1!$A$2:$B$2</c:f>
              <c:numCache>
                <c:formatCode>General</c:formatCode>
                <c:ptCount val="2"/>
                <c:pt idx="0">
                  <c:v>86</c:v>
                </c:pt>
                <c:pt idx="1">
                  <c:v>181</c:v>
                </c:pt>
              </c:numCache>
            </c:numRef>
          </c:val>
          <c:extLst>
            <c:ext xmlns:c16="http://schemas.microsoft.com/office/drawing/2014/chart" uri="{C3380CC4-5D6E-409C-BE32-E72D297353CC}">
              <c16:uniqueId val="{00000001-8BF7-4272-961F-9AD9EECB86B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502"/>
          <c:y val="0.42898713517665488"/>
          <c:w val="0.16621568152454796"/>
          <c:h val="0.1589688940092185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1"/>
          <c:y val="3.7671232876712986E-2"/>
          <c:w val="0.52985861256394051"/>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Blad1!$B$2:$B$4</c:f>
              <c:numCache>
                <c:formatCode>General</c:formatCode>
                <c:ptCount val="3"/>
                <c:pt idx="0">
                  <c:v>70</c:v>
                </c:pt>
                <c:pt idx="1">
                  <c:v>56</c:v>
                </c:pt>
                <c:pt idx="2">
                  <c:v>80</c:v>
                </c:pt>
              </c:numCache>
            </c:numRef>
          </c:val>
          <c:extLst>
            <c:ext xmlns:c16="http://schemas.microsoft.com/office/drawing/2014/chart" uri="{C3380CC4-5D6E-409C-BE32-E72D297353CC}">
              <c16:uniqueId val="{00000000-F2FA-4896-BFB3-E1E7086D4433}"/>
            </c:ext>
          </c:extLst>
        </c:ser>
        <c:ser>
          <c:idx val="1"/>
          <c:order val="1"/>
          <c:tx>
            <c:strRef>
              <c:f>Blad1!$C$1</c:f>
              <c:strCache>
                <c:ptCount val="1"/>
                <c:pt idx="0">
                  <c:v>Västmanlands län</c:v>
                </c:pt>
              </c:strCache>
            </c:strRef>
          </c:tx>
          <c:spPr>
            <a:solidFill>
              <a:schemeClr val="accent2"/>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Blad1!$C$2:$C$4</c:f>
              <c:numCache>
                <c:formatCode>General</c:formatCode>
                <c:ptCount val="3"/>
                <c:pt idx="0">
                  <c:v>66</c:v>
                </c:pt>
                <c:pt idx="1">
                  <c:v>61</c:v>
                </c:pt>
                <c:pt idx="2">
                  <c:v>72</c:v>
                </c:pt>
              </c:numCache>
            </c:numRef>
          </c:val>
          <c:extLst>
            <c:ext xmlns:c16="http://schemas.microsoft.com/office/drawing/2014/chart" uri="{C3380CC4-5D6E-409C-BE32-E72D297353CC}">
              <c16:uniqueId val="{00000001-F2FA-4896-BFB3-E1E7086D4433}"/>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Blad1!$D$2:$D$4</c:f>
              <c:numCache>
                <c:formatCode>General</c:formatCode>
                <c:ptCount val="3"/>
                <c:pt idx="0">
                  <c:v>64</c:v>
                </c:pt>
                <c:pt idx="1">
                  <c:v>57</c:v>
                </c:pt>
                <c:pt idx="2">
                  <c:v>73</c:v>
                </c:pt>
              </c:numCache>
            </c:numRef>
          </c:val>
          <c:extLst>
            <c:ext xmlns:c16="http://schemas.microsoft.com/office/drawing/2014/chart" uri="{C3380CC4-5D6E-409C-BE32-E72D297353CC}">
              <c16:uniqueId val="{00000002-F2FA-4896-BFB3-E1E7086D4433}"/>
            </c:ext>
          </c:extLst>
        </c:ser>
        <c:dLbls>
          <c:showLegendKey val="0"/>
          <c:showVal val="0"/>
          <c:showCatName val="0"/>
          <c:showSerName val="0"/>
          <c:showPercent val="0"/>
          <c:showBubbleSize val="0"/>
        </c:dLbls>
        <c:gapWidth val="100"/>
        <c:axId val="140861440"/>
        <c:axId val="140862976"/>
      </c:barChart>
      <c:catAx>
        <c:axId val="140861440"/>
        <c:scaling>
          <c:orientation val="minMax"/>
        </c:scaling>
        <c:delete val="1"/>
        <c:axPos val="l"/>
        <c:numFmt formatCode="General" sourceLinked="0"/>
        <c:majorTickMark val="in"/>
        <c:minorTickMark val="none"/>
        <c:tickLblPos val="none"/>
        <c:crossAx val="140862976"/>
        <c:crosses val="autoZero"/>
        <c:auto val="1"/>
        <c:lblAlgn val="ctr"/>
        <c:lblOffset val="100"/>
        <c:noMultiLvlLbl val="0"/>
      </c:catAx>
      <c:valAx>
        <c:axId val="1408629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075492844416569"/>
              <c:y val="0.89799681350978955"/>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0861440"/>
        <c:crosses val="autoZero"/>
        <c:crossBetween val="between"/>
        <c:majorUnit val="20"/>
      </c:valAx>
      <c:spPr>
        <a:solidFill>
          <a:srgbClr val="FFFFFF"/>
        </a:solidFill>
        <a:ln w="25400">
          <a:solidFill>
            <a:srgbClr val="000000"/>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2996"/>
          <c:y val="3.7671232876712986E-2"/>
          <c:w val="0.53168343008218866"/>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Blad1!$B$2:$B$3</c:f>
              <c:numCache>
                <c:formatCode>General</c:formatCode>
                <c:ptCount val="2"/>
                <c:pt idx="0">
                  <c:v>75</c:v>
                </c:pt>
                <c:pt idx="1">
                  <c:v>92</c:v>
                </c:pt>
              </c:numCache>
            </c:numRef>
          </c:val>
          <c:extLst>
            <c:ext xmlns:c16="http://schemas.microsoft.com/office/drawing/2014/chart" uri="{C3380CC4-5D6E-409C-BE32-E72D297353CC}">
              <c16:uniqueId val="{00000000-5227-4FA9-9B16-F3A3FE7FB0B7}"/>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Blad1!$C$2:$C$3</c:f>
              <c:numCache>
                <c:formatCode>General</c:formatCode>
                <c:ptCount val="2"/>
                <c:pt idx="0">
                  <c:v>64</c:v>
                </c:pt>
                <c:pt idx="1">
                  <c:v>88</c:v>
                </c:pt>
              </c:numCache>
            </c:numRef>
          </c:val>
          <c:extLst>
            <c:ext xmlns:c16="http://schemas.microsoft.com/office/drawing/2014/chart" uri="{C3380CC4-5D6E-409C-BE32-E72D297353CC}">
              <c16:uniqueId val="{00000001-5227-4FA9-9B16-F3A3FE7FB0B7}"/>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Blad1!$D$2:$D$3</c:f>
              <c:numCache>
                <c:formatCode>General</c:formatCode>
                <c:ptCount val="2"/>
                <c:pt idx="0">
                  <c:v>60</c:v>
                </c:pt>
                <c:pt idx="1">
                  <c:v>86</c:v>
                </c:pt>
              </c:numCache>
            </c:numRef>
          </c:val>
          <c:extLst>
            <c:ext xmlns:c16="http://schemas.microsoft.com/office/drawing/2014/chart" uri="{C3380CC4-5D6E-409C-BE32-E72D297353CC}">
              <c16:uniqueId val="{00000002-5227-4FA9-9B16-F3A3FE7FB0B7}"/>
            </c:ext>
          </c:extLst>
        </c:ser>
        <c:dLbls>
          <c:showLegendKey val="0"/>
          <c:showVal val="0"/>
          <c:showCatName val="0"/>
          <c:showSerName val="0"/>
          <c:showPercent val="0"/>
          <c:showBubbleSize val="0"/>
        </c:dLbls>
        <c:gapWidth val="100"/>
        <c:axId val="142814592"/>
        <c:axId val="142820480"/>
      </c:barChart>
      <c:catAx>
        <c:axId val="142814592"/>
        <c:scaling>
          <c:orientation val="minMax"/>
        </c:scaling>
        <c:delete val="1"/>
        <c:axPos val="l"/>
        <c:numFmt formatCode="General" sourceLinked="0"/>
        <c:majorTickMark val="in"/>
        <c:minorTickMark val="none"/>
        <c:tickLblPos val="none"/>
        <c:crossAx val="142820480"/>
        <c:crosses val="autoZero"/>
        <c:auto val="1"/>
        <c:lblAlgn val="ctr"/>
        <c:lblOffset val="100"/>
        <c:noMultiLvlLbl val="0"/>
      </c:catAx>
      <c:valAx>
        <c:axId val="142820480"/>
        <c:scaling>
          <c:orientation val="minMax"/>
          <c:max val="10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2814592"/>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255934249094782"/>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Blad1!$B$2:$B$5</c:f>
              <c:numCache>
                <c:formatCode>General</c:formatCode>
                <c:ptCount val="4"/>
                <c:pt idx="0">
                  <c:v>83</c:v>
                </c:pt>
                <c:pt idx="1">
                  <c:v>93</c:v>
                </c:pt>
                <c:pt idx="2">
                  <c:v>92</c:v>
                </c:pt>
                <c:pt idx="3">
                  <c:v>95</c:v>
                </c:pt>
              </c:numCache>
            </c:numRef>
          </c:val>
          <c:extLst>
            <c:ext xmlns:c16="http://schemas.microsoft.com/office/drawing/2014/chart" uri="{C3380CC4-5D6E-409C-BE32-E72D297353CC}">
              <c16:uniqueId val="{00000000-F9F4-43AF-8CF7-3531756FCFB5}"/>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Blad1!$C$2:$C$5</c:f>
              <c:numCache>
                <c:formatCode>General</c:formatCode>
                <c:ptCount val="4"/>
                <c:pt idx="0">
                  <c:v>69</c:v>
                </c:pt>
                <c:pt idx="1">
                  <c:v>85</c:v>
                </c:pt>
                <c:pt idx="2">
                  <c:v>86</c:v>
                </c:pt>
                <c:pt idx="3">
                  <c:v>87</c:v>
                </c:pt>
              </c:numCache>
            </c:numRef>
          </c:val>
          <c:extLst>
            <c:ext xmlns:c16="http://schemas.microsoft.com/office/drawing/2014/chart" uri="{C3380CC4-5D6E-409C-BE32-E72D297353CC}">
              <c16:uniqueId val="{00000001-F9F4-43AF-8CF7-3531756FCFB5}"/>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Blad1!$D$2:$D$5</c:f>
              <c:numCache>
                <c:formatCode>General</c:formatCode>
                <c:ptCount val="4"/>
                <c:pt idx="0">
                  <c:v>66</c:v>
                </c:pt>
                <c:pt idx="1">
                  <c:v>82</c:v>
                </c:pt>
                <c:pt idx="2">
                  <c:v>84</c:v>
                </c:pt>
                <c:pt idx="3">
                  <c:v>86</c:v>
                </c:pt>
              </c:numCache>
            </c:numRef>
          </c:val>
          <c:extLst>
            <c:ext xmlns:c16="http://schemas.microsoft.com/office/drawing/2014/chart" uri="{C3380CC4-5D6E-409C-BE32-E72D297353CC}">
              <c16:uniqueId val="{00000002-F9F4-43AF-8CF7-3531756FCFB5}"/>
            </c:ext>
          </c:extLst>
        </c:ser>
        <c:dLbls>
          <c:showLegendKey val="0"/>
          <c:showVal val="0"/>
          <c:showCatName val="0"/>
          <c:showSerName val="0"/>
          <c:showPercent val="0"/>
          <c:showBubbleSize val="0"/>
        </c:dLbls>
        <c:gapWidth val="100"/>
        <c:axId val="142664064"/>
        <c:axId val="142665600"/>
      </c:barChart>
      <c:catAx>
        <c:axId val="142664064"/>
        <c:scaling>
          <c:orientation val="minMax"/>
        </c:scaling>
        <c:delete val="1"/>
        <c:axPos val="l"/>
        <c:numFmt formatCode="General" sourceLinked="0"/>
        <c:majorTickMark val="in"/>
        <c:minorTickMark val="none"/>
        <c:tickLblPos val="none"/>
        <c:crossAx val="142665600"/>
        <c:crosses val="autoZero"/>
        <c:auto val="1"/>
        <c:lblAlgn val="ctr"/>
        <c:lblOffset val="100"/>
        <c:noMultiLvlLbl val="0"/>
      </c:catAx>
      <c:valAx>
        <c:axId val="1426656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569"/>
              <c:y val="0.89811707358074799"/>
            </c:manualLayout>
          </c:layout>
          <c:overlay val="0"/>
        </c:title>
        <c:numFmt formatCode="General" sourceLinked="1"/>
        <c:majorTickMark val="none"/>
        <c:minorTickMark val="none"/>
        <c:tickLblPos val="nextTo"/>
        <c:spPr>
          <a:ln w="25400">
            <a:solidFill>
              <a:srgbClr val="000000"/>
            </a:solidFill>
          </a:ln>
        </c:spPr>
        <c:crossAx val="142664064"/>
        <c:crosses val="autoZero"/>
        <c:crossBetween val="between"/>
        <c:majorUnit val="20"/>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2986E-2"/>
          <c:w val="0.52620897752744411"/>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c:f>
              <c:strCache>
                <c:ptCount val="1"/>
                <c:pt idx="0">
                  <c:v>Får bra bemötande från personalen</c:v>
                </c:pt>
              </c:strCache>
            </c:strRef>
          </c:cat>
          <c:val>
            <c:numRef>
              <c:f>Blad1!$B$2</c:f>
              <c:numCache>
                <c:formatCode>General</c:formatCode>
                <c:ptCount val="1"/>
                <c:pt idx="0">
                  <c:v>98</c:v>
                </c:pt>
              </c:numCache>
            </c:numRef>
          </c:val>
          <c:extLst>
            <c:ext xmlns:c16="http://schemas.microsoft.com/office/drawing/2014/chart" uri="{C3380CC4-5D6E-409C-BE32-E72D297353CC}">
              <c16:uniqueId val="{00000001-1EE0-42FA-9C16-8EE2A6F83656}"/>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c:f>
              <c:strCache>
                <c:ptCount val="1"/>
                <c:pt idx="0">
                  <c:v>Får bra bemötande från personalen</c:v>
                </c:pt>
              </c:strCache>
            </c:strRef>
          </c:cat>
          <c:val>
            <c:numRef>
              <c:f>Blad1!$C$2</c:f>
              <c:numCache>
                <c:formatCode>General</c:formatCode>
                <c:ptCount val="1"/>
                <c:pt idx="0">
                  <c:v>97</c:v>
                </c:pt>
              </c:numCache>
            </c:numRef>
          </c:val>
          <c:extLst>
            <c:ext xmlns:c16="http://schemas.microsoft.com/office/drawing/2014/chart" uri="{C3380CC4-5D6E-409C-BE32-E72D297353CC}">
              <c16:uniqueId val="{00000003-1EE0-42FA-9C16-8EE2A6F83656}"/>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c:f>
              <c:strCache>
                <c:ptCount val="1"/>
                <c:pt idx="0">
                  <c:v>Får bra bemötande från personalen</c:v>
                </c:pt>
              </c:strCache>
            </c:strRef>
          </c:cat>
          <c:val>
            <c:numRef>
              <c:f>Blad1!$D$2</c:f>
              <c:numCache>
                <c:formatCode>General</c:formatCode>
                <c:ptCount val="1"/>
                <c:pt idx="0">
                  <c:v>97</c:v>
                </c:pt>
              </c:numCache>
            </c:numRef>
          </c:val>
          <c:extLst>
            <c:ext xmlns:c16="http://schemas.microsoft.com/office/drawing/2014/chart" uri="{C3380CC4-5D6E-409C-BE32-E72D297353CC}">
              <c16:uniqueId val="{00000005-1EE0-42FA-9C16-8EE2A6F83656}"/>
            </c:ext>
          </c:extLst>
        </c:ser>
        <c:dLbls>
          <c:showLegendKey val="0"/>
          <c:showVal val="0"/>
          <c:showCatName val="0"/>
          <c:showSerName val="0"/>
          <c:showPercent val="0"/>
          <c:showBubbleSize val="0"/>
        </c:dLbls>
        <c:gapWidth val="100"/>
        <c:axId val="147961344"/>
        <c:axId val="147962880"/>
      </c:barChart>
      <c:catAx>
        <c:axId val="147961344"/>
        <c:scaling>
          <c:orientation val="minMax"/>
        </c:scaling>
        <c:delete val="1"/>
        <c:axPos val="l"/>
        <c:numFmt formatCode="General" sourceLinked="0"/>
        <c:majorTickMark val="in"/>
        <c:minorTickMark val="none"/>
        <c:tickLblPos val="none"/>
        <c:crossAx val="147962880"/>
        <c:crosses val="autoZero"/>
        <c:auto val="1"/>
        <c:lblAlgn val="ctr"/>
        <c:lblOffset val="100"/>
        <c:noMultiLvlLbl val="0"/>
      </c:catAx>
      <c:valAx>
        <c:axId val="1479628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61344"/>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438416000919597"/>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Blad1!$B$2:$B$5</c:f>
              <c:numCache>
                <c:formatCode>General</c:formatCode>
                <c:ptCount val="4"/>
                <c:pt idx="0">
                  <c:v>88</c:v>
                </c:pt>
                <c:pt idx="1">
                  <c:v>51</c:v>
                </c:pt>
                <c:pt idx="2">
                  <c:v>94</c:v>
                </c:pt>
                <c:pt idx="3">
                  <c:v>90</c:v>
                </c:pt>
              </c:numCache>
            </c:numRef>
          </c:val>
          <c:extLst>
            <c:ext xmlns:c16="http://schemas.microsoft.com/office/drawing/2014/chart" uri="{C3380CC4-5D6E-409C-BE32-E72D297353CC}">
              <c16:uniqueId val="{00000000-9D4E-4F04-A360-DC62E40FC491}"/>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Blad1!$C$2:$C$5</c:f>
              <c:numCache>
                <c:formatCode>General</c:formatCode>
                <c:ptCount val="4"/>
                <c:pt idx="0">
                  <c:v>80</c:v>
                </c:pt>
                <c:pt idx="1">
                  <c:v>46</c:v>
                </c:pt>
                <c:pt idx="2">
                  <c:v>89</c:v>
                </c:pt>
                <c:pt idx="3">
                  <c:v>86</c:v>
                </c:pt>
              </c:numCache>
            </c:numRef>
          </c:val>
          <c:extLst>
            <c:ext xmlns:c16="http://schemas.microsoft.com/office/drawing/2014/chart" uri="{C3380CC4-5D6E-409C-BE32-E72D297353CC}">
              <c16:uniqueId val="{00000001-9D4E-4F04-A360-DC62E40FC491}"/>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Blad1!$D$2:$D$5</c:f>
              <c:numCache>
                <c:formatCode>General</c:formatCode>
                <c:ptCount val="4"/>
                <c:pt idx="0">
                  <c:v>77</c:v>
                </c:pt>
                <c:pt idx="1">
                  <c:v>47</c:v>
                </c:pt>
                <c:pt idx="2">
                  <c:v>90</c:v>
                </c:pt>
                <c:pt idx="3">
                  <c:v>86</c:v>
                </c:pt>
              </c:numCache>
            </c:numRef>
          </c:val>
          <c:extLst>
            <c:ext xmlns:c16="http://schemas.microsoft.com/office/drawing/2014/chart" uri="{C3380CC4-5D6E-409C-BE32-E72D297353CC}">
              <c16:uniqueId val="{00000002-9D4E-4F04-A360-DC62E40FC491}"/>
            </c:ext>
          </c:extLst>
        </c:ser>
        <c:dLbls>
          <c:showLegendKey val="0"/>
          <c:showVal val="0"/>
          <c:showCatName val="0"/>
          <c:showSerName val="0"/>
          <c:showPercent val="0"/>
          <c:showBubbleSize val="0"/>
        </c:dLbls>
        <c:gapWidth val="150"/>
        <c:axId val="225281920"/>
        <c:axId val="225283456"/>
      </c:barChart>
      <c:catAx>
        <c:axId val="225281920"/>
        <c:scaling>
          <c:orientation val="minMax"/>
        </c:scaling>
        <c:delete val="1"/>
        <c:axPos val="l"/>
        <c:numFmt formatCode="General" sourceLinked="0"/>
        <c:majorTickMark val="in"/>
        <c:minorTickMark val="none"/>
        <c:tickLblPos val="none"/>
        <c:crossAx val="225283456"/>
        <c:crosses val="autoZero"/>
        <c:auto val="1"/>
        <c:lblAlgn val="ctr"/>
        <c:lblOffset val="100"/>
        <c:noMultiLvlLbl val="0"/>
      </c:catAx>
      <c:valAx>
        <c:axId val="225283456"/>
        <c:scaling>
          <c:orientation val="minMax"/>
          <c:max val="100"/>
          <c:min val="0"/>
        </c:scaling>
        <c:delete val="0"/>
        <c:axPos val="b"/>
        <c:majorGridlines/>
        <c:title>
          <c:tx>
            <c:rich>
              <a:bodyPr/>
              <a:lstStyle/>
              <a:p>
                <a:pPr>
                  <a:defRPr/>
                </a:pPr>
                <a:r>
                  <a:rPr lang="sv-SE" b="0" dirty="0"/>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25281920"/>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28E-2"/>
          <c:w val="0.52255934249094782"/>
          <c:h val="0.7891786215079275"/>
        </c:manualLayout>
      </c:layout>
      <c:barChart>
        <c:barDir val="bar"/>
        <c:grouping val="clustered"/>
        <c:varyColors val="0"/>
        <c:ser>
          <c:idx val="0"/>
          <c:order val="0"/>
          <c:tx>
            <c:strRef>
              <c:f>Blad1!$B$1</c:f>
              <c:strCache>
                <c:ptCount val="1"/>
                <c:pt idx="0">
                  <c:v>Sala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Blad1!$B$2</c:f>
              <c:numCache>
                <c:formatCode>General</c:formatCode>
                <c:ptCount val="1"/>
                <c:pt idx="0">
                  <c:v>95</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1-6211-45AA-A28B-9533463B2B2C}"/>
            </c:ext>
          </c:extLst>
        </c:ser>
        <c:ser>
          <c:idx val="1"/>
          <c:order val="1"/>
          <c:tx>
            <c:strRef>
              <c:f>Blad1!$C$1</c:f>
              <c:strCache>
                <c:ptCount val="1"/>
                <c:pt idx="0">
                  <c:v>Västmanlands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Blad1!$C$2</c:f>
              <c:numCache>
                <c:formatCode>General</c:formatCode>
                <c:ptCount val="1"/>
                <c:pt idx="0">
                  <c:v>89</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3-6211-45AA-A28B-9533463B2B2C}"/>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Blad1!$D$2</c:f>
              <c:numCache>
                <c:formatCode>General</c:formatCode>
                <c:ptCount val="1"/>
                <c:pt idx="0">
                  <c:v>88</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5-6211-45AA-A28B-9533463B2B2C}"/>
            </c:ext>
          </c:extLst>
        </c:ser>
        <c:dLbls>
          <c:showLegendKey val="0"/>
          <c:showVal val="0"/>
          <c:showCatName val="0"/>
          <c:showSerName val="0"/>
          <c:showPercent val="0"/>
          <c:showBubbleSize val="0"/>
        </c:dLbls>
        <c:gapWidth val="100"/>
        <c:axId val="227499392"/>
        <c:axId val="227505280"/>
      </c:barChart>
      <c:catAx>
        <c:axId val="227499392"/>
        <c:scaling>
          <c:orientation val="minMax"/>
        </c:scaling>
        <c:delete val="1"/>
        <c:axPos val="l"/>
        <c:numFmt formatCode="General" sourceLinked="0"/>
        <c:majorTickMark val="in"/>
        <c:minorTickMark val="none"/>
        <c:tickLblPos val="none"/>
        <c:crossAx val="227505280"/>
        <c:crosses val="autoZero"/>
        <c:auto val="1"/>
        <c:lblAlgn val="ctr"/>
        <c:lblOffset val="100"/>
        <c:noMultiLvlLbl val="0"/>
      </c:catAx>
      <c:valAx>
        <c:axId val="2275052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46"/>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27499392"/>
        <c:crosses val="autoZero"/>
        <c:crossBetween val="between"/>
      </c:valAx>
      <c:spPr>
        <a:solidFill>
          <a:srgbClr val="FFFFFF"/>
        </a:solidFill>
        <a:ln w="25400">
          <a:solidFill>
            <a:srgbClr val="000000"/>
          </a:solidFill>
        </a:ln>
      </c:spPr>
    </c:plotArea>
    <c:legend>
      <c:legendPos val="b"/>
      <c:layout/>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057905626760317"/>
          <c:y val="3.9443143005816222E-2"/>
          <c:w val="0.44876199781596648"/>
          <c:h val="0.81335628960019568"/>
        </c:manualLayout>
      </c:layout>
      <c:barChart>
        <c:barDir val="bar"/>
        <c:grouping val="clustered"/>
        <c:varyColors val="0"/>
        <c:ser>
          <c:idx val="1"/>
          <c:order val="0"/>
          <c:tx>
            <c:strRef>
              <c:f>Hemtjänst!$C$1</c:f>
              <c:strCache>
                <c:ptCount val="1"/>
                <c:pt idx="0">
                  <c:v>2019</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Hemtjänst!$C$2:$C$8</c:f>
              <c:numCache>
                <c:formatCode>General</c:formatCode>
                <c:ptCount val="7"/>
                <c:pt idx="0">
                  <c:v>98</c:v>
                </c:pt>
                <c:pt idx="1">
                  <c:v>83</c:v>
                </c:pt>
                <c:pt idx="2">
                  <c:v>93</c:v>
                </c:pt>
                <c:pt idx="3">
                  <c:v>92</c:v>
                </c:pt>
                <c:pt idx="4">
                  <c:v>95</c:v>
                </c:pt>
                <c:pt idx="5">
                  <c:v>75</c:v>
                </c:pt>
                <c:pt idx="6">
                  <c:v>92</c:v>
                </c:pt>
              </c:numCache>
            </c:numRef>
          </c:val>
          <c:extLst>
            <c:ext xmlns:c16="http://schemas.microsoft.com/office/drawing/2014/chart" uri="{C3380CC4-5D6E-409C-BE32-E72D297353CC}">
              <c16:uniqueId val="{00000001-95C5-4568-9E36-D8C6CF2BDF49}"/>
            </c:ext>
          </c:extLst>
        </c:ser>
        <c:ser>
          <c:idx val="2"/>
          <c:order val="1"/>
          <c:tx>
            <c:strRef>
              <c:f>Hemtjänst!$D$1</c:f>
              <c:strCache>
                <c:ptCount val="1"/>
                <c:pt idx="0">
                  <c:v>2018</c:v>
                </c:pt>
              </c:strCache>
            </c:strRef>
          </c:tx>
          <c:invertIfNegative val="0"/>
          <c:dLbls>
            <c:spPr>
              <a:noFill/>
              <a:ln>
                <a:noFill/>
              </a:ln>
              <a:effectLst/>
            </c:spPr>
            <c:txPr>
              <a:bodyPr/>
              <a:lstStyle/>
              <a:p>
                <a:pPr>
                  <a:defRPr sz="80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Hemtjänst!$D$2:$D$8</c:f>
              <c:numCache>
                <c:formatCode>General</c:formatCode>
                <c:ptCount val="7"/>
                <c:pt idx="0">
                  <c:v>99</c:v>
                </c:pt>
                <c:pt idx="1">
                  <c:v>84</c:v>
                </c:pt>
                <c:pt idx="2">
                  <c:v>96</c:v>
                </c:pt>
                <c:pt idx="3">
                  <c:v>93</c:v>
                </c:pt>
                <c:pt idx="4">
                  <c:v>93</c:v>
                </c:pt>
                <c:pt idx="5">
                  <c:v>76</c:v>
                </c:pt>
                <c:pt idx="6">
                  <c:v>93</c:v>
                </c:pt>
              </c:numCache>
            </c:numRef>
          </c:val>
          <c:extLst>
            <c:ext xmlns:c16="http://schemas.microsoft.com/office/drawing/2014/chart" uri="{C3380CC4-5D6E-409C-BE32-E72D297353CC}">
              <c16:uniqueId val="{00000002-95C5-4568-9E36-D8C6CF2BDF49}"/>
            </c:ext>
          </c:extLst>
        </c:ser>
        <c:ser>
          <c:idx val="3"/>
          <c:order val="2"/>
          <c:tx>
            <c:strRef>
              <c:f>Hemtjänst!$E$1</c:f>
              <c:strCache>
                <c:ptCount val="1"/>
                <c:pt idx="0">
                  <c:v>2017</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Hemtjänst!$E$2:$E$8</c:f>
              <c:numCache>
                <c:formatCode>General</c:formatCode>
                <c:ptCount val="7"/>
                <c:pt idx="0">
                  <c:v>99</c:v>
                </c:pt>
                <c:pt idx="1">
                  <c:v>79</c:v>
                </c:pt>
                <c:pt idx="2">
                  <c:v>91</c:v>
                </c:pt>
                <c:pt idx="3">
                  <c:v>93</c:v>
                </c:pt>
                <c:pt idx="4">
                  <c:v>92</c:v>
                </c:pt>
                <c:pt idx="5">
                  <c:v>78</c:v>
                </c:pt>
                <c:pt idx="6">
                  <c:v>89</c:v>
                </c:pt>
              </c:numCache>
            </c:numRef>
          </c:val>
          <c:extLst>
            <c:ext xmlns:c16="http://schemas.microsoft.com/office/drawing/2014/chart" uri="{C3380CC4-5D6E-409C-BE32-E72D297353CC}">
              <c16:uniqueId val="{00000003-95C5-4568-9E36-D8C6CF2BDF49}"/>
            </c:ext>
          </c:extLst>
        </c:ser>
        <c:dLbls>
          <c:showLegendKey val="0"/>
          <c:showVal val="0"/>
          <c:showCatName val="0"/>
          <c:showSerName val="0"/>
          <c:showPercent val="0"/>
          <c:showBubbleSize val="0"/>
        </c:dLbls>
        <c:gapWidth val="100"/>
        <c:axId val="228249984"/>
        <c:axId val="228251520"/>
      </c:barChart>
      <c:catAx>
        <c:axId val="228249984"/>
        <c:scaling>
          <c:orientation val="minMax"/>
        </c:scaling>
        <c:delete val="1"/>
        <c:axPos val="l"/>
        <c:numFmt formatCode="General" sourceLinked="0"/>
        <c:majorTickMark val="out"/>
        <c:minorTickMark val="none"/>
        <c:tickLblPos val="none"/>
        <c:crossAx val="228251520"/>
        <c:crosses val="autoZero"/>
        <c:auto val="1"/>
        <c:lblAlgn val="ctr"/>
        <c:lblOffset val="100"/>
        <c:noMultiLvlLbl val="0"/>
      </c:catAx>
      <c:valAx>
        <c:axId val="22825152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9474553135238013"/>
              <c:y val="0.90948998632618883"/>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28249984"/>
        <c:crosses val="autoZero"/>
        <c:crossBetween val="between"/>
      </c:valAx>
      <c:spPr>
        <a:solidFill>
          <a:srgbClr val="FFFFFF"/>
        </a:solidFill>
        <a:ln w="25400">
          <a:solidFill>
            <a:srgbClr val="000000"/>
          </a:solidFill>
        </a:ln>
      </c:spPr>
    </c:plotArea>
    <c:legend>
      <c:legendPos val="r"/>
      <c:layout/>
      <c:overlay val="0"/>
      <c:txPr>
        <a:bodyPr/>
        <a:lstStyle/>
        <a:p>
          <a:pPr>
            <a:defRPr sz="1050" b="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51759646958975"/>
          <c:y val="3.9483553983373734E-2"/>
          <c:w val="0.46268959375660412"/>
          <c:h val="0.81675448012566909"/>
        </c:manualLayout>
      </c:layout>
      <c:barChart>
        <c:barDir val="bar"/>
        <c:grouping val="clustered"/>
        <c:varyColors val="0"/>
        <c:ser>
          <c:idx val="1"/>
          <c:order val="0"/>
          <c:tx>
            <c:strRef>
              <c:f>Säbo!$C$1</c:f>
              <c:strCache>
                <c:ptCount val="1"/>
                <c:pt idx="0">
                  <c:v>2019</c:v>
                </c:pt>
              </c:strCache>
            </c:strRef>
          </c:tx>
          <c:invertIfNegative val="0"/>
          <c:dLbls>
            <c:spPr>
              <a:noFill/>
              <a:ln>
                <a:noFill/>
              </a:ln>
              <a:effectLst/>
            </c:spPr>
            <c:txPr>
              <a:bodyPr/>
              <a:lstStyle/>
              <a:p>
                <a:pPr>
                  <a:defRPr sz="1050">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Säbo!$C$2:$C$5</c:f>
              <c:numCache>
                <c:formatCode>General</c:formatCode>
                <c:ptCount val="4"/>
                <c:pt idx="0">
                  <c:v>95</c:v>
                </c:pt>
                <c:pt idx="1">
                  <c:v>88</c:v>
                </c:pt>
                <c:pt idx="2">
                  <c:v>94</c:v>
                </c:pt>
                <c:pt idx="3">
                  <c:v>90</c:v>
                </c:pt>
              </c:numCache>
            </c:numRef>
          </c:val>
          <c:extLst>
            <c:ext xmlns:c16="http://schemas.microsoft.com/office/drawing/2014/chart" uri="{C3380CC4-5D6E-409C-BE32-E72D297353CC}">
              <c16:uniqueId val="{00000001-A530-4AA3-B2DF-53D9F5C286E5}"/>
            </c:ext>
          </c:extLst>
        </c:ser>
        <c:ser>
          <c:idx val="2"/>
          <c:order val="1"/>
          <c:tx>
            <c:strRef>
              <c:f>Säbo!$D$1</c:f>
              <c:strCache>
                <c:ptCount val="1"/>
                <c:pt idx="0">
                  <c:v>2018</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Säbo!$D$2:$D$5</c:f>
              <c:numCache>
                <c:formatCode>General</c:formatCode>
                <c:ptCount val="4"/>
                <c:pt idx="0">
                  <c:v>97</c:v>
                </c:pt>
                <c:pt idx="1">
                  <c:v>89</c:v>
                </c:pt>
                <c:pt idx="2">
                  <c:v>94</c:v>
                </c:pt>
                <c:pt idx="3">
                  <c:v>92</c:v>
                </c:pt>
              </c:numCache>
            </c:numRef>
          </c:val>
          <c:extLst>
            <c:ext xmlns:c16="http://schemas.microsoft.com/office/drawing/2014/chart" uri="{C3380CC4-5D6E-409C-BE32-E72D297353CC}">
              <c16:uniqueId val="{00000002-A530-4AA3-B2DF-53D9F5C286E5}"/>
            </c:ext>
          </c:extLst>
        </c:ser>
        <c:ser>
          <c:idx val="3"/>
          <c:order val="2"/>
          <c:tx>
            <c:strRef>
              <c:f>Säbo!$E$1</c:f>
              <c:strCache>
                <c:ptCount val="1"/>
                <c:pt idx="0">
                  <c:v>2017</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Säbo!$E$2:$E$5</c:f>
              <c:numCache>
                <c:formatCode>General</c:formatCode>
                <c:ptCount val="4"/>
                <c:pt idx="0">
                  <c:v>94</c:v>
                </c:pt>
                <c:pt idx="1">
                  <c:v>83</c:v>
                </c:pt>
                <c:pt idx="2">
                  <c:v>95</c:v>
                </c:pt>
                <c:pt idx="3">
                  <c:v>87</c:v>
                </c:pt>
              </c:numCache>
            </c:numRef>
          </c:val>
          <c:extLst>
            <c:ext xmlns:c16="http://schemas.microsoft.com/office/drawing/2014/chart" uri="{C3380CC4-5D6E-409C-BE32-E72D297353CC}">
              <c16:uniqueId val="{00000000-11C4-4469-A91A-B04981A5386B}"/>
            </c:ext>
          </c:extLst>
        </c:ser>
        <c:dLbls>
          <c:showLegendKey val="0"/>
          <c:showVal val="0"/>
          <c:showCatName val="0"/>
          <c:showSerName val="0"/>
          <c:showPercent val="0"/>
          <c:showBubbleSize val="0"/>
        </c:dLbls>
        <c:gapWidth val="100"/>
        <c:axId val="268646272"/>
        <c:axId val="268647808"/>
      </c:barChart>
      <c:catAx>
        <c:axId val="268646272"/>
        <c:scaling>
          <c:orientation val="minMax"/>
        </c:scaling>
        <c:delete val="1"/>
        <c:axPos val="l"/>
        <c:numFmt formatCode="General" sourceLinked="0"/>
        <c:majorTickMark val="out"/>
        <c:minorTickMark val="none"/>
        <c:tickLblPos val="none"/>
        <c:crossAx val="268647808"/>
        <c:crosses val="autoZero"/>
        <c:auto val="1"/>
        <c:lblAlgn val="ctr"/>
        <c:lblOffset val="100"/>
        <c:noMultiLvlLbl val="0"/>
      </c:catAx>
      <c:valAx>
        <c:axId val="26864780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68646272"/>
        <c:crosses val="autoZero"/>
        <c:crossBetween val="between"/>
        <c:majorUnit val="20"/>
      </c:valAx>
      <c:spPr>
        <a:solidFill>
          <a:srgbClr val="FFFFFF"/>
        </a:solidFill>
        <a:ln w="25400">
          <a:solidFill>
            <a:srgbClr val="000000"/>
          </a:solidFill>
        </a:ln>
      </c:spPr>
    </c:plotArea>
    <c:legend>
      <c:legendPos val="r"/>
      <c:layout/>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0071-4BC2-BC42-938F856744B3}"/>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Blad1!$A$1:$B$1</c:f>
              <c:strCache>
                <c:ptCount val="2"/>
                <c:pt idx="0">
                  <c:v>65-79 år</c:v>
                </c:pt>
                <c:pt idx="1">
                  <c:v>80 år eller äldre</c:v>
                </c:pt>
              </c:strCache>
            </c:strRef>
          </c:cat>
          <c:val>
            <c:numRef>
              <c:f>Blad1!$A$2:$B$2</c:f>
              <c:numCache>
                <c:formatCode>0</c:formatCode>
                <c:ptCount val="2"/>
                <c:pt idx="0">
                  <c:v>87</c:v>
                </c:pt>
                <c:pt idx="1">
                  <c:v>180</c:v>
                </c:pt>
              </c:numCache>
            </c:numRef>
          </c:val>
          <c:extLst>
            <c:ext xmlns:c16="http://schemas.microsoft.com/office/drawing/2014/chart" uri="{C3380CC4-5D6E-409C-BE32-E72D297353CC}">
              <c16:uniqueId val="{00000001-0071-4BC2-BC42-938F856744B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8"/>
          <c:h val="0.15490463389657075"/>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5369-4FFA-9A37-5696DCFE814A}"/>
              </c:ext>
            </c:extLst>
          </c:dPt>
          <c:dPt>
            <c:idx val="1"/>
            <c:bubble3D val="0"/>
            <c:spPr>
              <a:solidFill>
                <a:srgbClr val="7D9AAA"/>
              </a:solidFill>
            </c:spPr>
            <c:extLst>
              <c:ext xmlns:c16="http://schemas.microsoft.com/office/drawing/2014/chart" uri="{C3380CC4-5D6E-409C-BE32-E72D297353CC}">
                <c16:uniqueId val="{00000001-5369-4FFA-9A37-5696DCFE814A}"/>
              </c:ext>
            </c:extLst>
          </c:dPt>
          <c:dPt>
            <c:idx val="2"/>
            <c:bubble3D val="0"/>
            <c:spPr>
              <a:solidFill>
                <a:srgbClr val="D3BF96"/>
              </a:solidFill>
            </c:spPr>
            <c:extLs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88</c:v>
                </c:pt>
                <c:pt idx="1">
                  <c:v>110</c:v>
                </c:pt>
                <c:pt idx="2">
                  <c:v>66</c:v>
                </c:pt>
              </c:numCache>
            </c:numRef>
          </c:val>
          <c:extLs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593"/>
          <c:h val="0.2457642089093716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4123-4BEA-9FA8-AB99A09A9246}"/>
              </c:ext>
            </c:extLst>
          </c:dPt>
          <c:dPt>
            <c:idx val="2"/>
            <c:bubble3D val="0"/>
            <c:spPr>
              <a:solidFill>
                <a:srgbClr val="D3BF96"/>
              </a:solidFill>
            </c:spPr>
            <c:extLst>
              <c:ext xmlns:c16="http://schemas.microsoft.com/office/drawing/2014/chart" uri="{C3380CC4-5D6E-409C-BE32-E72D297353CC}">
                <c16:uniqueId val="{00000001-4123-4BEA-9FA8-AB99A09A924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Blad1!$A$1:$C$1</c:f>
              <c:strCache>
                <c:ptCount val="3"/>
                <c:pt idx="0">
                  <c:v>Nej</c:v>
                </c:pt>
                <c:pt idx="1">
                  <c:v>Ja, lätta besvär</c:v>
                </c:pt>
                <c:pt idx="2">
                  <c:v>Ja, svåra besvär</c:v>
                </c:pt>
              </c:strCache>
            </c:strRef>
          </c:cat>
          <c:val>
            <c:numRef>
              <c:f>Blad1!$A$2:$C$2</c:f>
              <c:numCache>
                <c:formatCode>General</c:formatCode>
                <c:ptCount val="3"/>
                <c:pt idx="0">
                  <c:v>144</c:v>
                </c:pt>
                <c:pt idx="1">
                  <c:v>103</c:v>
                </c:pt>
                <c:pt idx="2">
                  <c:v>14</c:v>
                </c:pt>
              </c:numCache>
            </c:numRef>
          </c:val>
          <c:extLst>
            <c:ext xmlns:c16="http://schemas.microsoft.com/office/drawing/2014/chart" uri="{C3380CC4-5D6E-409C-BE32-E72D297353CC}">
              <c16:uniqueId val="{00000002-4123-4BEA-9FA8-AB99A09A92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48"/>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Hemtjänst!$A$1:$B$1</c:f>
              <c:strCache>
                <c:ptCount val="2"/>
                <c:pt idx="0">
                  <c:v>Ja</c:v>
                </c:pt>
                <c:pt idx="1">
                  <c:v>Nej</c:v>
                </c:pt>
              </c:strCache>
            </c:strRef>
          </c:cat>
          <c:val>
            <c:numRef>
              <c:f>Hemtjänst!$A$2:$B$2</c:f>
              <c:numCache>
                <c:formatCode>General</c:formatCode>
                <c:ptCount val="2"/>
                <c:pt idx="0">
                  <c:v>61</c:v>
                </c:pt>
                <c:pt idx="1">
                  <c:v>197</c:v>
                </c:pt>
              </c:numCache>
            </c:numRef>
          </c:val>
          <c:extLst>
            <c:ext xmlns:c16="http://schemas.microsoft.com/office/drawing/2014/chart" uri="{C3380CC4-5D6E-409C-BE32-E72D297353CC}">
              <c16:uniqueId val="{00000000-9D98-42B5-AD70-6B730AAD66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26944040697727"/>
          <c:y val="0.49267153097798388"/>
          <c:w val="9.4400262467191645E-2"/>
          <c:h val="0.17022965879265092"/>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Hemtjänst!$A$39:$C$39</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Hemtjänst!$A$40:$C$40</c:f>
              <c:numCache>
                <c:formatCode>General</c:formatCode>
                <c:ptCount val="3"/>
                <c:pt idx="0">
                  <c:v>82</c:v>
                </c:pt>
                <c:pt idx="1">
                  <c:v>128</c:v>
                </c:pt>
                <c:pt idx="2">
                  <c:v>53</c:v>
                </c:pt>
              </c:numCache>
            </c:numRef>
          </c:val>
          <c:extLst>
            <c:ext xmlns:c16="http://schemas.microsoft.com/office/drawing/2014/chart" uri="{C3380CC4-5D6E-409C-BE32-E72D297353CC}">
              <c16:uniqueId val="{00000000-56E2-4397-BBBC-3EA038D547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166666666666656"/>
          <c:y val="0.52779889912954825"/>
          <c:w val="0.40833333333333333"/>
          <c:h val="0.46900121607782896"/>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E-2"/>
          <c:w val="0.55540605781941488"/>
          <c:h val="0.7891786215079275"/>
        </c:manualLayout>
      </c:layout>
      <c:barChart>
        <c:barDir val="bar"/>
        <c:grouping val="clustered"/>
        <c:varyColors val="0"/>
        <c:ser>
          <c:idx val="0"/>
          <c:order val="0"/>
          <c:tx>
            <c:strRef>
              <c:f>Blad1!$B$1</c:f>
              <c:strCache>
                <c:ptCount val="1"/>
                <c:pt idx="0">
                  <c:v>Sala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Blad1!$A$2:$A$6</c:f>
              <c:strCache>
                <c:ptCount val="5"/>
                <c:pt idx="0">
                  <c:v>Personalen har tillräckligt med tid för arbetet</c:v>
                </c:pt>
                <c:pt idx="1">
                  <c:v>Känner förtroende för personalen</c:v>
                </c:pt>
                <c:pt idx="2">
                  <c:v>Är sammantaget nöjd med hemtjänsten</c:v>
                </c:pt>
                <c:pt idx="3">
                  <c:v>Personalen utför sina arbetsuppgifter bra</c:v>
                </c:pt>
                <c:pt idx="4">
                  <c:v>Får bra bemötande från personalen</c:v>
                </c:pt>
              </c:strCache>
            </c:strRef>
          </c:cat>
          <c:val>
            <c:numRef>
              <c:f>Blad1!$B$2:$B$6</c:f>
              <c:numCache>
                <c:formatCode>General</c:formatCode>
                <c:ptCount val="5"/>
                <c:pt idx="0">
                  <c:v>93</c:v>
                </c:pt>
                <c:pt idx="1">
                  <c:v>94</c:v>
                </c:pt>
                <c:pt idx="2">
                  <c:v>95</c:v>
                </c:pt>
                <c:pt idx="3">
                  <c:v>95</c:v>
                </c:pt>
                <c:pt idx="4">
                  <c:v>98</c:v>
                </c:pt>
              </c:numCache>
            </c:numRef>
          </c:val>
          <c:extLst>
            <c:ext xmlns:c16="http://schemas.microsoft.com/office/drawing/2014/chart" uri="{C3380CC4-5D6E-409C-BE32-E72D297353CC}">
              <c16:uniqueId val="{00000000-2A77-4EC2-8796-9DF1BEDCE1B7}"/>
            </c:ext>
          </c:extLst>
        </c:ser>
        <c:dLbls>
          <c:showLegendKey val="0"/>
          <c:showVal val="0"/>
          <c:showCatName val="0"/>
          <c:showSerName val="0"/>
          <c:showPercent val="0"/>
          <c:showBubbleSize val="0"/>
        </c:dLbls>
        <c:gapWidth val="100"/>
        <c:axId val="139283456"/>
        <c:axId val="139289344"/>
      </c:barChart>
      <c:catAx>
        <c:axId val="139283456"/>
        <c:scaling>
          <c:orientation val="minMax"/>
        </c:scaling>
        <c:delete val="1"/>
        <c:axPos val="l"/>
        <c:numFmt formatCode="000\ 00" sourceLinked="0"/>
        <c:majorTickMark val="in"/>
        <c:minorTickMark val="none"/>
        <c:tickLblPos val="none"/>
        <c:crossAx val="139289344"/>
        <c:crosses val="autoZero"/>
        <c:auto val="1"/>
        <c:lblAlgn val="l"/>
        <c:lblOffset val="100"/>
        <c:noMultiLvlLbl val="0"/>
      </c:catAx>
      <c:valAx>
        <c:axId val="1392893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47"/>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9283456"/>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540605781941488"/>
          <c:h val="0.7891786215079275"/>
        </c:manualLayout>
      </c:layout>
      <c:barChart>
        <c:barDir val="bar"/>
        <c:grouping val="clustered"/>
        <c:varyColors val="0"/>
        <c:ser>
          <c:idx val="0"/>
          <c:order val="0"/>
          <c:tx>
            <c:strRef>
              <c:f>Blad1!$B$1</c:f>
              <c:strCache>
                <c:ptCount val="1"/>
                <c:pt idx="0">
                  <c:v>Sala</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Blad1!$A$2:$A$6</c:f>
              <c:strCache>
                <c:ptCount val="5"/>
                <c:pt idx="0">
                  <c:v>Har lätt att få kontakt med personalen vid behov</c:v>
                </c:pt>
                <c:pt idx="1">
                  <c:v>Personalen brukar informera om tillfälliga förändringar</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88</c:v>
                </c:pt>
                <c:pt idx="1">
                  <c:v>83</c:v>
                </c:pt>
                <c:pt idx="2">
                  <c:v>75</c:v>
                </c:pt>
                <c:pt idx="3">
                  <c:v>70</c:v>
                </c:pt>
                <c:pt idx="4">
                  <c:v>51</c:v>
                </c:pt>
              </c:numCache>
            </c:numRef>
          </c:val>
          <c:extLst>
            <c:ext xmlns:c16="http://schemas.microsoft.com/office/drawing/2014/chart" uri="{C3380CC4-5D6E-409C-BE32-E72D297353CC}">
              <c16:uniqueId val="{00000000-4013-4570-B0FC-3D3193575CF5}"/>
            </c:ext>
          </c:extLst>
        </c:ser>
        <c:dLbls>
          <c:showLegendKey val="0"/>
          <c:showVal val="0"/>
          <c:showCatName val="0"/>
          <c:showSerName val="0"/>
          <c:showPercent val="0"/>
          <c:showBubbleSize val="0"/>
        </c:dLbls>
        <c:gapWidth val="100"/>
        <c:axId val="139338880"/>
        <c:axId val="139340416"/>
      </c:barChart>
      <c:catAx>
        <c:axId val="139338880"/>
        <c:scaling>
          <c:orientation val="minMax"/>
        </c:scaling>
        <c:delete val="1"/>
        <c:axPos val="l"/>
        <c:numFmt formatCode="000\ 00" sourceLinked="0"/>
        <c:majorTickMark val="in"/>
        <c:minorTickMark val="none"/>
        <c:tickLblPos val="none"/>
        <c:crossAx val="139340416"/>
        <c:crosses val="autoZero"/>
        <c:auto val="1"/>
        <c:lblAlgn val="l"/>
        <c:lblOffset val="100"/>
        <c:noMultiLvlLbl val="0"/>
      </c:catAx>
      <c:valAx>
        <c:axId val="13934041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9338880"/>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5995042248663573"/>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c:ext xmlns:c16="http://schemas.microsoft.com/office/drawing/2014/chart" uri="{C3380CC4-5D6E-409C-BE32-E72D297353CC}">
                <c16:uniqueId val="{00000000-5954-4961-9D41-7E2587BC2F08}"/>
              </c:ext>
            </c:extLst>
          </c:dPt>
          <c:dPt>
            <c:idx val="1"/>
            <c:invertIfNegative val="0"/>
            <c:bubble3D val="0"/>
            <c:spPr>
              <a:solidFill>
                <a:srgbClr val="A6BCC6"/>
              </a:solidFill>
            </c:spPr>
            <c:extLst>
              <c:ext xmlns:c16="http://schemas.microsoft.com/office/drawing/2014/chart" uri="{C3380CC4-5D6E-409C-BE32-E72D297353CC}">
                <c16:uniqueId val="{00000001-5954-4961-9D41-7E2587BC2F08}"/>
              </c:ext>
            </c:extLst>
          </c:dPt>
          <c:dPt>
            <c:idx val="3"/>
            <c:invertIfNegative val="0"/>
            <c:bubble3D val="0"/>
            <c:spPr>
              <a:solidFill>
                <a:srgbClr val="A6BCC6"/>
              </a:solidFill>
            </c:spPr>
            <c:extLst>
              <c:ext xmlns:c16="http://schemas.microsoft.com/office/drawing/2014/chart" uri="{C3380CC4-5D6E-409C-BE32-E72D297353CC}">
                <c16:uniqueId val="{00000002-5954-4961-9D41-7E2587BC2F08}"/>
              </c:ext>
            </c:extLst>
          </c:dPt>
          <c:dPt>
            <c:idx val="4"/>
            <c:invertIfNegative val="0"/>
            <c:bubble3D val="0"/>
            <c:spPr>
              <a:solidFill>
                <a:srgbClr val="A6BCC6"/>
              </a:solidFill>
            </c:spPr>
            <c:extLst>
              <c:ext xmlns:c16="http://schemas.microsoft.com/office/drawing/2014/chart" uri="{C3380CC4-5D6E-409C-BE32-E72D297353CC}">
                <c16:uniqueId val="{00000003-5954-4961-9D41-7E2587BC2F08}"/>
              </c:ext>
            </c:extLst>
          </c:dPt>
          <c:dPt>
            <c:idx val="6"/>
            <c:invertIfNegative val="0"/>
            <c:bubble3D val="0"/>
            <c:spPr>
              <a:solidFill>
                <a:srgbClr val="8D6E97"/>
              </a:solidFill>
            </c:spPr>
            <c:extLst>
              <c:ext xmlns:c16="http://schemas.microsoft.com/office/drawing/2014/chart" uri="{C3380CC4-5D6E-409C-BE32-E72D297353CC}">
                <c16:uniqueId val="{00000004-5954-4961-9D41-7E2587BC2F08}"/>
              </c:ext>
            </c:extLst>
          </c:dPt>
          <c:dPt>
            <c:idx val="9"/>
            <c:invertIfNegative val="0"/>
            <c:bubble3D val="0"/>
            <c:spPr>
              <a:solidFill>
                <a:srgbClr val="A6BCC6"/>
              </a:solidFill>
            </c:spPr>
            <c:extLst>
              <c:ext xmlns:c16="http://schemas.microsoft.com/office/drawing/2014/chart" uri="{C3380CC4-5D6E-409C-BE32-E72D297353CC}">
                <c16:uniqueId val="{00000005-5954-4961-9D41-7E2587BC2F08}"/>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Blad1!$D$1:$D$10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Blad1!$E$1:$E$10</c:f>
              <c:numCache>
                <c:formatCode>General</c:formatCode>
                <c:ptCount val="10"/>
                <c:pt idx="0">
                  <c:v>95</c:v>
                </c:pt>
                <c:pt idx="1">
                  <c:v>96</c:v>
                </c:pt>
                <c:pt idx="3">
                  <c:v>94</c:v>
                </c:pt>
                <c:pt idx="4">
                  <c:v>95</c:v>
                </c:pt>
                <c:pt idx="6">
                  <c:v>94</c:v>
                </c:pt>
                <c:pt idx="7">
                  <c:v>96</c:v>
                </c:pt>
                <c:pt idx="9">
                  <c:v>95</c:v>
                </c:pt>
              </c:numCache>
            </c:numRef>
          </c:val>
          <c:extLst>
            <c:ext xmlns:c16="http://schemas.microsoft.com/office/drawing/2014/chart" uri="{C3380CC4-5D6E-409C-BE32-E72D297353CC}">
              <c16:uniqueId val="{00000006-5954-4961-9D41-7E2587BC2F08}"/>
            </c:ext>
          </c:extLst>
        </c:ser>
        <c:dLbls>
          <c:showLegendKey val="0"/>
          <c:showVal val="0"/>
          <c:showCatName val="0"/>
          <c:showSerName val="0"/>
          <c:showPercent val="0"/>
          <c:showBubbleSize val="0"/>
        </c:dLbls>
        <c:gapWidth val="100"/>
        <c:overlap val="-25"/>
        <c:axId val="140202752"/>
        <c:axId val="140204288"/>
      </c:barChart>
      <c:catAx>
        <c:axId val="140202752"/>
        <c:scaling>
          <c:orientation val="minMax"/>
        </c:scaling>
        <c:delete val="1"/>
        <c:axPos val="l"/>
        <c:numFmt formatCode="General" sourceLinked="0"/>
        <c:majorTickMark val="out"/>
        <c:minorTickMark val="none"/>
        <c:tickLblPos val="none"/>
        <c:crossAx val="140204288"/>
        <c:crosses val="autoZero"/>
        <c:auto val="1"/>
        <c:lblAlgn val="ctr"/>
        <c:lblOffset val="100"/>
        <c:noMultiLvlLbl val="0"/>
      </c:catAx>
      <c:valAx>
        <c:axId val="140204288"/>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95"/>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140202752"/>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0.02304</cdr:x>
      <cdr:y>0.08548</cdr:y>
    </cdr:from>
    <cdr:to>
      <cdr:x>0.38557</cdr:x>
      <cdr:y>0.19961</cdr:y>
    </cdr:to>
    <cdr:sp macro="" textlink="">
      <cdr:nvSpPr>
        <cdr:cNvPr id="2" name="textruta 1"/>
        <cdr:cNvSpPr txBox="1"/>
      </cdr:nvSpPr>
      <cdr:spPr>
        <a:xfrm xmlns:a="http://schemas.openxmlformats.org/drawingml/2006/main">
          <a:off x="160349" y="323398"/>
          <a:ext cx="252306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0.02304</cdr:x>
      <cdr:y>0.40052</cdr:y>
    </cdr:from>
    <cdr:to>
      <cdr:x>0.38433</cdr:x>
      <cdr:y>0.51465</cdr:y>
    </cdr:to>
    <cdr:sp macro="" textlink="">
      <cdr:nvSpPr>
        <cdr:cNvPr id="4" name="textruta 1"/>
        <cdr:cNvSpPr txBox="1"/>
      </cdr:nvSpPr>
      <cdr:spPr>
        <a:xfrm xmlns:a="http://schemas.openxmlformats.org/drawingml/2006/main">
          <a:off x="160349" y="1515293"/>
          <a:ext cx="251443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0.38185</cdr:x>
      <cdr:y>0.35095</cdr:y>
    </cdr:to>
    <cdr:sp macro="" textlink="">
      <cdr:nvSpPr>
        <cdr:cNvPr id="5" name="textruta 1"/>
        <cdr:cNvSpPr txBox="1"/>
      </cdr:nvSpPr>
      <cdr:spPr>
        <a:xfrm xmlns:a="http://schemas.openxmlformats.org/drawingml/2006/main">
          <a:off x="166265" y="895964"/>
          <a:ext cx="24912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utför sina arbetsuppgifter bra</a:t>
          </a:r>
          <a:endParaRPr lang="sv-SE" sz="1050" dirty="0"/>
        </a:p>
      </cdr:txBody>
    </cdr:sp>
  </cdr:relSizeAnchor>
  <cdr:relSizeAnchor xmlns:cdr="http://schemas.openxmlformats.org/drawingml/2006/chartDrawing">
    <cdr:from>
      <cdr:x>0.02389</cdr:x>
      <cdr:y>0.55652</cdr:y>
    </cdr:from>
    <cdr:to>
      <cdr:x>0.38433</cdr:x>
      <cdr:y>0.67065</cdr:y>
    </cdr:to>
    <cdr:sp macro="" textlink="">
      <cdr:nvSpPr>
        <cdr:cNvPr id="6" name="textruta 1"/>
        <cdr:cNvSpPr txBox="1"/>
      </cdr:nvSpPr>
      <cdr:spPr>
        <a:xfrm xmlns:a="http://schemas.openxmlformats.org/drawingml/2006/main">
          <a:off x="166265" y="2105489"/>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0.02304</cdr:x>
      <cdr:y>0.71525</cdr:y>
    </cdr:from>
    <cdr:to>
      <cdr:x>0.38557</cdr:x>
      <cdr:y>0.82938</cdr:y>
    </cdr:to>
    <cdr:sp macro="" textlink="">
      <cdr:nvSpPr>
        <cdr:cNvPr id="7" name="textruta 1"/>
        <cdr:cNvSpPr txBox="1"/>
      </cdr:nvSpPr>
      <cdr:spPr>
        <a:xfrm xmlns:a="http://schemas.openxmlformats.org/drawingml/2006/main">
          <a:off x="160349" y="2706014"/>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har tillräckligt med tid för arbetet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0.08548</cdr:y>
    </cdr:from>
    <cdr:to>
      <cdr:x>0.38804</cdr:x>
      <cdr:y>0.19987</cdr:y>
    </cdr:to>
    <cdr:sp macro="" textlink="">
      <cdr:nvSpPr>
        <cdr:cNvPr id="2" name="textruta 1"/>
        <cdr:cNvSpPr txBox="1"/>
      </cdr:nvSpPr>
      <cdr:spPr>
        <a:xfrm xmlns:a="http://schemas.openxmlformats.org/drawingml/2006/main">
          <a:off x="160349" y="322660"/>
          <a:ext cx="254025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0.40052</cdr:y>
    </cdr:from>
    <cdr:to>
      <cdr:x>0.38557</cdr:x>
      <cdr:y>0.51491</cdr:y>
    </cdr:to>
    <cdr:sp macro="" textlink="">
      <cdr:nvSpPr>
        <cdr:cNvPr id="4" name="textruta 1"/>
        <cdr:cNvSpPr txBox="1"/>
      </cdr:nvSpPr>
      <cdr:spPr>
        <a:xfrm xmlns:a="http://schemas.openxmlformats.org/drawingml/2006/main">
          <a:off x="160349" y="1511837"/>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0.24002</cdr:y>
    </cdr:from>
    <cdr:to>
      <cdr:x>0.38681</cdr:x>
      <cdr:y>0.35441</cdr:y>
    </cdr:to>
    <cdr:sp macro="" textlink="">
      <cdr:nvSpPr>
        <cdr:cNvPr id="5" name="textruta 1"/>
        <cdr:cNvSpPr txBox="1"/>
      </cdr:nvSpPr>
      <cdr:spPr>
        <a:xfrm xmlns:a="http://schemas.openxmlformats.org/drawingml/2006/main">
          <a:off x="160349" y="906000"/>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0.55973</cdr:y>
    </cdr:from>
    <cdr:to>
      <cdr:x>0.38681</cdr:x>
      <cdr:y>0.67412</cdr:y>
    </cdr:to>
    <cdr:sp macro="" textlink="">
      <cdr:nvSpPr>
        <cdr:cNvPr id="6" name="textruta 1"/>
        <cdr:cNvSpPr txBox="1"/>
      </cdr:nvSpPr>
      <cdr:spPr>
        <a:xfrm xmlns:a="http://schemas.openxmlformats.org/drawingml/2006/main">
          <a:off x="160349" y="2112805"/>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0.70885</cdr:y>
    </cdr:from>
    <cdr:to>
      <cdr:x>0.39052</cdr:x>
      <cdr:y>0.82324</cdr:y>
    </cdr:to>
    <cdr:sp macro="" textlink="">
      <cdr:nvSpPr>
        <cdr:cNvPr id="7" name="textruta 1"/>
        <cdr:cNvSpPr txBox="1"/>
      </cdr:nvSpPr>
      <cdr:spPr>
        <a:xfrm xmlns:a="http://schemas.openxmlformats.org/drawingml/2006/main">
          <a:off x="160349" y="2675686"/>
          <a:ext cx="255751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0.0306</cdr:x>
      <cdr:y>0.61064</cdr:y>
    </cdr:from>
    <cdr:to>
      <cdr:x>0.40664</cdr:x>
      <cdr:y>0.76625</cdr:y>
    </cdr:to>
    <cdr:sp macro="" textlink="">
      <cdr:nvSpPr>
        <cdr:cNvPr id="2" name="textruta 1"/>
        <cdr:cNvSpPr txBox="1"/>
      </cdr:nvSpPr>
      <cdr:spPr>
        <a:xfrm xmlns:a="http://schemas.openxmlformats.org/drawingml/2006/main">
          <a:off x="212994" y="2304974"/>
          <a:ext cx="2617058" cy="5873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0.02924</cdr:x>
      <cdr:y>0.08792</cdr:y>
    </cdr:from>
    <cdr:to>
      <cdr:x>0.41211</cdr:x>
      <cdr:y>0.19996</cdr:y>
    </cdr:to>
    <cdr:sp macro="" textlink="">
      <cdr:nvSpPr>
        <cdr:cNvPr id="3" name="textruta 1"/>
        <cdr:cNvSpPr txBox="1"/>
      </cdr:nvSpPr>
      <cdr:spPr>
        <a:xfrm xmlns:a="http://schemas.openxmlformats.org/drawingml/2006/main">
          <a:off x="203499" y="331870"/>
          <a:ext cx="2664622" cy="422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0.0306</cdr:x>
      <cdr:y>0.34226</cdr:y>
    </cdr:from>
    <cdr:to>
      <cdr:x>0.40912</cdr:x>
      <cdr:y>0.54145</cdr:y>
    </cdr:to>
    <cdr:sp macro="" textlink="">
      <cdr:nvSpPr>
        <cdr:cNvPr id="4" name="textruta 1"/>
        <cdr:cNvSpPr txBox="1"/>
      </cdr:nvSpPr>
      <cdr:spPr>
        <a:xfrm xmlns:a="http://schemas.openxmlformats.org/drawingml/2006/main">
          <a:off x="212994" y="1291924"/>
          <a:ext cx="2634318" cy="751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0.02304</cdr:x>
      <cdr:y>0.49773</cdr:y>
    </cdr:from>
    <cdr:to>
      <cdr:x>0.40788</cdr:x>
      <cdr:y>0.60977</cdr:y>
    </cdr:to>
    <cdr:sp macro="" textlink="">
      <cdr:nvSpPr>
        <cdr:cNvPr id="2" name="textruta 1"/>
        <cdr:cNvSpPr txBox="1"/>
      </cdr:nvSpPr>
      <cdr:spPr>
        <a:xfrm xmlns:a="http://schemas.openxmlformats.org/drawingml/2006/main">
          <a:off x="160337" y="1883068"/>
          <a:ext cx="2678346" cy="42388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0.02304</cdr:x>
      <cdr:y>0.10021</cdr:y>
    </cdr:from>
    <cdr:to>
      <cdr:x>0.40912</cdr:x>
      <cdr:y>0.25583</cdr:y>
    </cdr:to>
    <cdr:sp macro="" textlink="">
      <cdr:nvSpPr>
        <cdr:cNvPr id="3" name="textruta 1"/>
        <cdr:cNvSpPr txBox="1"/>
      </cdr:nvSpPr>
      <cdr:spPr>
        <a:xfrm xmlns:a="http://schemas.openxmlformats.org/drawingml/2006/main">
          <a:off x="160337" y="379126"/>
          <a:ext cx="2686975" cy="588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0.02304</cdr:x>
      <cdr:y>0.26533</cdr:y>
    </cdr:from>
    <cdr:to>
      <cdr:x>0.41903</cdr:x>
      <cdr:y>0.37737</cdr:y>
    </cdr:to>
    <cdr:sp macro="" textlink="">
      <cdr:nvSpPr>
        <cdr:cNvPr id="2" name="textruta 1"/>
        <cdr:cNvSpPr txBox="1"/>
      </cdr:nvSpPr>
      <cdr:spPr>
        <a:xfrm xmlns:a="http://schemas.openxmlformats.org/drawingml/2006/main">
          <a:off x="160337" y="1011670"/>
          <a:ext cx="275594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0.02304</cdr:x>
      <cdr:y>0.46406</cdr:y>
    </cdr:from>
    <cdr:to>
      <cdr:x>0.41655</cdr:x>
      <cdr:y>0.5761</cdr:y>
    </cdr:to>
    <cdr:sp macro="" textlink="">
      <cdr:nvSpPr>
        <cdr:cNvPr id="3" name="textruta 1"/>
        <cdr:cNvSpPr txBox="1"/>
      </cdr:nvSpPr>
      <cdr:spPr>
        <a:xfrm xmlns:a="http://schemas.openxmlformats.org/drawingml/2006/main">
          <a:off x="160337" y="1769403"/>
          <a:ext cx="273868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0.02426</cdr:x>
      <cdr:y>0.66056</cdr:y>
    </cdr:from>
    <cdr:to>
      <cdr:x>0.41531</cdr:x>
      <cdr:y>0.85975</cdr:y>
    </cdr:to>
    <cdr:sp macro="" textlink="">
      <cdr:nvSpPr>
        <cdr:cNvPr id="4" name="textruta 1"/>
        <cdr:cNvSpPr txBox="1"/>
      </cdr:nvSpPr>
      <cdr:spPr>
        <a:xfrm xmlns:a="http://schemas.openxmlformats.org/drawingml/2006/main">
          <a:off x="168841" y="2449621"/>
          <a:ext cx="2721578"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0.02304</cdr:x>
      <cdr:y>0.08142</cdr:y>
    </cdr:from>
    <cdr:to>
      <cdr:x>0.42647</cdr:x>
      <cdr:y>0.19346</cdr:y>
    </cdr:to>
    <cdr:sp macro="" textlink="">
      <cdr:nvSpPr>
        <cdr:cNvPr id="5" name="textruta 1"/>
        <cdr:cNvSpPr txBox="1"/>
      </cdr:nvSpPr>
      <cdr:spPr>
        <a:xfrm xmlns:a="http://schemas.openxmlformats.org/drawingml/2006/main">
          <a:off x="160336" y="310444"/>
          <a:ext cx="2807723"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0.0219</cdr:x>
      <cdr:y>0.17373</cdr:y>
    </cdr:from>
    <cdr:to>
      <cdr:x>0.41147</cdr:x>
      <cdr:y>0.28577</cdr:y>
    </cdr:to>
    <cdr:sp macro="" textlink="">
      <cdr:nvSpPr>
        <cdr:cNvPr id="2" name="textruta 1"/>
        <cdr:cNvSpPr txBox="1"/>
      </cdr:nvSpPr>
      <cdr:spPr>
        <a:xfrm xmlns:a="http://schemas.openxmlformats.org/drawingml/2006/main">
          <a:off x="152415" y="644260"/>
          <a:ext cx="2711225" cy="41548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0.02304</cdr:x>
      <cdr:y>0.51891</cdr:y>
    </cdr:from>
    <cdr:to>
      <cdr:x>0.45693</cdr:x>
      <cdr:y>0.6102</cdr:y>
    </cdr:to>
    <cdr:sp macro="" textlink="">
      <cdr:nvSpPr>
        <cdr:cNvPr id="2" name="textruta 1"/>
        <cdr:cNvSpPr txBox="1"/>
      </cdr:nvSpPr>
      <cdr:spPr>
        <a:xfrm xmlns:a="http://schemas.openxmlformats.org/drawingml/2006/main">
          <a:off x="160337" y="1924317"/>
          <a:ext cx="3019701" cy="338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0.02304</cdr:x>
      <cdr:y>0.65743</cdr:y>
    </cdr:from>
    <cdr:to>
      <cdr:x>0.42897</cdr:x>
      <cdr:y>0.76947</cdr:y>
    </cdr:to>
    <cdr:sp macro="" textlink="">
      <cdr:nvSpPr>
        <cdr:cNvPr id="3" name="textruta 1"/>
        <cdr:cNvSpPr txBox="1"/>
      </cdr:nvSpPr>
      <cdr:spPr>
        <a:xfrm xmlns:a="http://schemas.openxmlformats.org/drawingml/2006/main">
          <a:off x="160337" y="2438006"/>
          <a:ext cx="2825111"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050" dirty="0">
              <a:solidFill>
                <a:srgbClr val="000000"/>
              </a:solidFill>
            </a:rPr>
            <a:t>Hur lätt eller svårt är det att få kontakt </a:t>
          </a:r>
        </a:p>
        <a:p xmlns:a="http://schemas.openxmlformats.org/drawingml/2006/main">
          <a:r>
            <a:rPr lang="sv-SE" sz="1050" dirty="0">
              <a:solidFill>
                <a:srgbClr val="000000"/>
              </a:solidFill>
            </a:rPr>
            <a:t>med hemtjänstpersonalen vid behov?</a:t>
          </a:r>
          <a:endParaRPr lang="sv-SE" sz="1050" dirty="0"/>
        </a:p>
      </cdr:txBody>
    </cdr:sp>
  </cdr:relSizeAnchor>
  <cdr:relSizeAnchor xmlns:cdr="http://schemas.openxmlformats.org/drawingml/2006/chartDrawing">
    <cdr:from>
      <cdr:x>0.02304</cdr:x>
      <cdr:y>0.75318</cdr:y>
    </cdr:from>
    <cdr:to>
      <cdr:x>0.42381</cdr:x>
      <cdr:y>0.88118</cdr:y>
    </cdr:to>
    <cdr:sp macro="" textlink="">
      <cdr:nvSpPr>
        <cdr:cNvPr id="4" name="textruta 1"/>
        <cdr:cNvSpPr txBox="1"/>
      </cdr:nvSpPr>
      <cdr:spPr>
        <a:xfrm xmlns:a="http://schemas.openxmlformats.org/drawingml/2006/main">
          <a:off x="160337" y="2793101"/>
          <a:ext cx="2789199" cy="474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0.0219</cdr:x>
      <cdr:y>0.17373</cdr:y>
    </cdr:from>
    <cdr:to>
      <cdr:x>0.41147</cdr:x>
      <cdr:y>0.32934</cdr:y>
    </cdr:to>
    <cdr:sp macro="" textlink="">
      <cdr:nvSpPr>
        <cdr:cNvPr id="2" name="textruta 1"/>
        <cdr:cNvSpPr txBox="1"/>
      </cdr:nvSpPr>
      <cdr:spPr>
        <a:xfrm xmlns:a="http://schemas.openxmlformats.org/drawingml/2006/main">
          <a:off x="152415" y="644260"/>
          <a:ext cx="2711225" cy="5770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Hur nöjd eller missnöjd är du </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0.02231</cdr:x>
      <cdr:y>0.73275</cdr:y>
    </cdr:from>
    <cdr:to>
      <cdr:x>0.41642</cdr:x>
      <cdr:y>0.85724</cdr:y>
    </cdr:to>
    <cdr:sp macro="" textlink="">
      <cdr:nvSpPr>
        <cdr:cNvPr id="3" name="textruta 1"/>
        <cdr:cNvSpPr txBox="1"/>
      </cdr:nvSpPr>
      <cdr:spPr>
        <a:xfrm xmlns:a="http://schemas.openxmlformats.org/drawingml/2006/main">
          <a:off x="155265" y="2800206"/>
          <a:ext cx="2742848" cy="475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nöjd eller ganska nöjd som redovisas som positiva svar på denna fråga</a:t>
          </a:r>
        </a:p>
      </cdr:txBody>
    </cdr:sp>
  </cdr:relSizeAnchor>
</c:userShapes>
</file>

<file path=ppt/drawings/drawing9.xml><?xml version="1.0" encoding="utf-8"?>
<c:userShapes xmlns:c="http://schemas.openxmlformats.org/drawingml/2006/chart">
  <cdr:relSizeAnchor xmlns:cdr="http://schemas.openxmlformats.org/drawingml/2006/chartDrawing">
    <cdr:from>
      <cdr:x>0.02304</cdr:x>
      <cdr:y>0.01759</cdr:y>
    </cdr:from>
    <cdr:to>
      <cdr:x>0.39548</cdr:x>
      <cdr:y>0.174</cdr:y>
    </cdr:to>
    <cdr:sp macro="" textlink="">
      <cdr:nvSpPr>
        <cdr:cNvPr id="2" name="textruta 3"/>
        <cdr:cNvSpPr txBox="1"/>
      </cdr:nvSpPr>
      <cdr:spPr>
        <a:xfrm xmlns:a="http://schemas.openxmlformats.org/drawingml/2006/main">
          <a:off x="160348" y="62304"/>
          <a:ext cx="2592034" cy="5539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ta hänsyn till dina åsikter och önskemål om hur hjälpen ska utföras?</a:t>
          </a:r>
        </a:p>
      </cdr:txBody>
    </cdr:sp>
  </cdr:relSizeAnchor>
  <cdr:relSizeAnchor xmlns:cdr="http://schemas.openxmlformats.org/drawingml/2006/chartDrawing">
    <cdr:from>
      <cdr:x>0.02176</cdr:x>
      <cdr:y>0.15788</cdr:y>
    </cdr:from>
    <cdr:to>
      <cdr:x>0.38551</cdr:x>
      <cdr:y>0.27084</cdr:y>
    </cdr:to>
    <cdr:sp macro="" textlink="">
      <cdr:nvSpPr>
        <cdr:cNvPr id="3" name="textruta 4"/>
        <cdr:cNvSpPr txBox="1"/>
      </cdr:nvSpPr>
      <cdr:spPr>
        <a:xfrm xmlns:a="http://schemas.openxmlformats.org/drawingml/2006/main">
          <a:off x="151471" y="559186"/>
          <a:ext cx="2531555"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du kunna påverka vid vilka tider personalen kommer?</a:t>
          </a:r>
        </a:p>
      </cdr:txBody>
    </cdr:sp>
  </cdr:relSizeAnchor>
  <cdr:relSizeAnchor xmlns:cdr="http://schemas.openxmlformats.org/drawingml/2006/chartDrawing">
    <cdr:from>
      <cdr:x>0.02304</cdr:x>
      <cdr:y>0.37397</cdr:y>
    </cdr:from>
    <cdr:to>
      <cdr:x>0.41779</cdr:x>
      <cdr:y>0.48693</cdr:y>
    </cdr:to>
    <cdr:sp macro="" textlink="">
      <cdr:nvSpPr>
        <cdr:cNvPr id="4" name="textruta 5"/>
        <cdr:cNvSpPr txBox="1"/>
      </cdr:nvSpPr>
      <cdr:spPr>
        <a:xfrm xmlns:a="http://schemas.openxmlformats.org/drawingml/2006/main">
          <a:off x="160349" y="1324525"/>
          <a:ext cx="2747302"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komma på avtalad tid?</a:t>
          </a:r>
        </a:p>
      </cdr:txBody>
    </cdr:sp>
  </cdr:relSizeAnchor>
  <cdr:relSizeAnchor xmlns:cdr="http://schemas.openxmlformats.org/drawingml/2006/chartDrawing">
    <cdr:from>
      <cdr:x>0.02432</cdr:x>
      <cdr:y>0.60901</cdr:y>
    </cdr:from>
    <cdr:to>
      <cdr:x>0.39648</cdr:x>
      <cdr:y>0.72198</cdr:y>
    </cdr:to>
    <cdr:sp macro="" textlink="">
      <cdr:nvSpPr>
        <cdr:cNvPr id="5" name="textruta 7"/>
        <cdr:cNvSpPr txBox="1"/>
      </cdr:nvSpPr>
      <cdr:spPr>
        <a:xfrm xmlns:a="http://schemas.openxmlformats.org/drawingml/2006/main">
          <a:off x="169227" y="2156991"/>
          <a:ext cx="2590085"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meddela dig i förväg om tillfälliga förändringar?</a:t>
          </a:r>
        </a:p>
      </cdr:txBody>
    </cdr:sp>
  </cdr:relSizeAnchor>
  <cdr:relSizeAnchor xmlns:cdr="http://schemas.openxmlformats.org/drawingml/2006/chartDrawing">
    <cdr:from>
      <cdr:x>0.02304</cdr:x>
      <cdr:y>0.48264</cdr:y>
    </cdr:from>
    <cdr:to>
      <cdr:x>0.40788</cdr:x>
      <cdr:y>0.59561</cdr:y>
    </cdr:to>
    <cdr:sp macro="" textlink="">
      <cdr:nvSpPr>
        <cdr:cNvPr id="6" name="textruta 9"/>
        <cdr:cNvSpPr txBox="1"/>
      </cdr:nvSpPr>
      <cdr:spPr>
        <a:xfrm xmlns:a="http://schemas.openxmlformats.org/drawingml/2006/main">
          <a:off x="160349" y="1709435"/>
          <a:ext cx="2678333"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ha tillräckligt med tid för att kunna utföra sitt arbete hos dig?</a:t>
          </a:r>
        </a:p>
      </cdr:txBody>
    </cdr:sp>
  </cdr:relSizeAnchor>
  <cdr:relSizeAnchor xmlns:cdr="http://schemas.openxmlformats.org/drawingml/2006/chartDrawing">
    <cdr:from>
      <cdr:x>0.02363</cdr:x>
      <cdr:y>0.27084</cdr:y>
    </cdr:from>
    <cdr:to>
      <cdr:x>0.39424</cdr:x>
      <cdr:y>0.38381</cdr:y>
    </cdr:to>
    <cdr:sp macro="" textlink="">
      <cdr:nvSpPr>
        <cdr:cNvPr id="7" name="textruta 11"/>
        <cdr:cNvSpPr txBox="1"/>
      </cdr:nvSpPr>
      <cdr:spPr>
        <a:xfrm xmlns:a="http://schemas.openxmlformats.org/drawingml/2006/main">
          <a:off x="164455" y="959268"/>
          <a:ext cx="2579298" cy="4001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Hur tycker du att personalen utför sina arbetsuppgifter?</a:t>
          </a:r>
        </a:p>
      </cdr:txBody>
    </cdr:sp>
  </cdr:relSizeAnchor>
  <cdr:relSizeAnchor xmlns:cdr="http://schemas.openxmlformats.org/drawingml/2006/chartDrawing">
    <cdr:from>
      <cdr:x>0.02687</cdr:x>
      <cdr:y>0.73563</cdr:y>
    </cdr:from>
    <cdr:to>
      <cdr:x>0.40055</cdr:x>
      <cdr:y>0.84859</cdr:y>
    </cdr:to>
    <cdr:sp macro="" textlink="">
      <cdr:nvSpPr>
        <cdr:cNvPr id="8" name="textruta 12"/>
        <cdr:cNvSpPr txBox="1"/>
      </cdr:nvSpPr>
      <cdr:spPr>
        <a:xfrm xmlns:a="http://schemas.openxmlformats.org/drawingml/2006/main">
          <a:off x="186982" y="2605465"/>
          <a:ext cx="2600664"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bemöta dig på ett bra sätt?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2019-09-26</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2019-09-26</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2019-09-26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2019-09-26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Sala</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graphicFrame>
        <p:nvGraphicFramePr>
          <p:cNvPr id="9" name="Platshållare för innehåll 5"/>
          <p:cNvGraphicFramePr>
            <a:graphicFrameLocks/>
          </p:cNvGraphicFramePr>
          <p:nvPr>
            <p:extLst>
              <p:ext uri="{D42A27DB-BD31-4B8C-83A1-F6EECF244321}">
                <p14:modId xmlns:p14="http://schemas.microsoft.com/office/powerpoint/2010/main" val="3551489246"/>
              </p:ext>
            </p:extLst>
          </p:nvPr>
        </p:nvGraphicFramePr>
        <p:xfrm>
          <a:off x="801688" y="1984075"/>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11</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graphicFrame>
        <p:nvGraphicFramePr>
          <p:cNvPr id="8" name="Platshållare för innehåll 5"/>
          <p:cNvGraphicFramePr>
            <a:graphicFrameLocks/>
          </p:cNvGraphicFramePr>
          <p:nvPr>
            <p:extLst>
              <p:ext uri="{D42A27DB-BD31-4B8C-83A1-F6EECF244321}">
                <p14:modId xmlns:p14="http://schemas.microsoft.com/office/powerpoint/2010/main" val="314064130"/>
              </p:ext>
            </p:extLst>
          </p:nvPr>
        </p:nvGraphicFramePr>
        <p:xfrm>
          <a:off x="801688" y="1992702"/>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8075614" cy="1296144"/>
          </a:xfrm>
        </p:spPr>
        <p:txBody>
          <a:bodyPr/>
          <a:lstStyle/>
          <a:p>
            <a:r>
              <a:rPr lang="sv-SE" dirty="0"/>
              <a:t>Hur nöjd eller missnöjd är du samman- taget med den hemtjänst du har?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Chart 16"/>
          <p:cNvGraphicFramePr>
            <a:graphicFrameLocks/>
          </p:cNvGraphicFramePr>
          <p:nvPr>
            <p:extLst>
              <p:ext uri="{D42A27DB-BD31-4B8C-83A1-F6EECF244321}">
                <p14:modId xmlns:p14="http://schemas.microsoft.com/office/powerpoint/2010/main" val="3715518785"/>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0700" y="2282629"/>
            <a:ext cx="538930" cy="253916"/>
          </a:xfrm>
          <a:prstGeom prst="rect">
            <a:avLst/>
          </a:prstGeom>
          <a:noFill/>
        </p:spPr>
        <p:txBody>
          <a:bodyPr wrap="none" rtlCol="0">
            <a:spAutoFit/>
          </a:bodyPr>
          <a:lstStyle/>
          <a:p>
            <a:r>
              <a:rPr lang="sv-SE" sz="1050" dirty="0"/>
              <a:t>Totalt</a:t>
            </a:r>
          </a:p>
        </p:txBody>
      </p:sp>
      <p:sp>
        <p:nvSpPr>
          <p:cNvPr id="8" name="textruta 7"/>
          <p:cNvSpPr txBox="1"/>
          <p:nvPr/>
        </p:nvSpPr>
        <p:spPr>
          <a:xfrm>
            <a:off x="960700" y="2882096"/>
            <a:ext cx="481222" cy="253916"/>
          </a:xfrm>
          <a:prstGeom prst="rect">
            <a:avLst/>
          </a:prstGeom>
          <a:noFill/>
        </p:spPr>
        <p:txBody>
          <a:bodyPr wrap="none" rtlCol="0">
            <a:spAutoFit/>
          </a:bodyPr>
          <a:lstStyle/>
          <a:p>
            <a:r>
              <a:rPr lang="sv-SE" sz="1050" dirty="0"/>
              <a:t>Män</a:t>
            </a:r>
          </a:p>
        </p:txBody>
      </p:sp>
      <p:sp>
        <p:nvSpPr>
          <p:cNvPr id="10" name="textruta 9"/>
          <p:cNvSpPr txBox="1"/>
          <p:nvPr/>
        </p:nvSpPr>
        <p:spPr>
          <a:xfrm>
            <a:off x="960700" y="3172189"/>
            <a:ext cx="659155" cy="253916"/>
          </a:xfrm>
          <a:prstGeom prst="rect">
            <a:avLst/>
          </a:prstGeom>
          <a:noFill/>
        </p:spPr>
        <p:txBody>
          <a:bodyPr wrap="non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0700" y="4062714"/>
            <a:ext cx="2427268" cy="415498"/>
          </a:xfrm>
          <a:prstGeom prst="rect">
            <a:avLst/>
          </a:prstGeom>
          <a:noFill/>
        </p:spPr>
        <p:txBody>
          <a:bodyPr wrap="none" rtlCol="0">
            <a:spAutoFit/>
          </a:bodyPr>
          <a:lstStyle/>
          <a:p>
            <a:r>
              <a:rPr lang="sv-SE" sz="1050" dirty="0"/>
              <a:t>Svarande är någon annan än den</a:t>
            </a:r>
          </a:p>
          <a:p>
            <a:r>
              <a:rPr lang="sv-SE" sz="1050" dirty="0"/>
              <a:t>äldre</a:t>
            </a:r>
          </a:p>
        </p:txBody>
      </p:sp>
      <p:sp>
        <p:nvSpPr>
          <p:cNvPr id="19" name="textruta 18"/>
          <p:cNvSpPr txBox="1"/>
          <p:nvPr/>
        </p:nvSpPr>
        <p:spPr>
          <a:xfrm>
            <a:off x="960701" y="4641448"/>
            <a:ext cx="1363400"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652294" cy="253916"/>
          </a:xfrm>
          <a:prstGeom prst="rect">
            <a:avLst/>
          </a:prstGeom>
          <a:noFill/>
        </p:spPr>
        <p:txBody>
          <a:bodyPr wrap="squar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13</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02478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15</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Platshållare för innehåll 6"/>
          <p:cNvGraphicFramePr>
            <a:graphicFrameLocks noGrp="1"/>
          </p:cNvGraphicFramePr>
          <p:nvPr>
            <p:ph sz="quarter" idx="13"/>
            <p:extLst>
              <p:ext uri="{D42A27DB-BD31-4B8C-83A1-F6EECF244321}">
                <p14:modId xmlns:p14="http://schemas.microsoft.com/office/powerpoint/2010/main" val="3860174208"/>
              </p:ext>
            </p:extLst>
          </p:nvPr>
        </p:nvGraphicFramePr>
        <p:xfrm>
          <a:off x="758556" y="2027207"/>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1716983111"/>
              </p:ext>
            </p:extLst>
          </p:nvPr>
        </p:nvGraphicFramePr>
        <p:xfrm>
          <a:off x="801688" y="2009954"/>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graphicFrame>
        <p:nvGraphicFramePr>
          <p:cNvPr id="14" name="Platshållare för innehåll 6"/>
          <p:cNvGraphicFramePr>
            <a:graphicFrameLocks noGrp="1"/>
          </p:cNvGraphicFramePr>
          <p:nvPr>
            <p:ph sz="quarter" idx="13"/>
            <p:extLst>
              <p:ext uri="{D42A27DB-BD31-4B8C-83A1-F6EECF244321}">
                <p14:modId xmlns:p14="http://schemas.microsoft.com/office/powerpoint/2010/main" val="4237659889"/>
              </p:ext>
            </p:extLst>
          </p:nvPr>
        </p:nvGraphicFramePr>
        <p:xfrm>
          <a:off x="801688" y="1984075"/>
          <a:ext cx="695960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2329063691"/>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graphicFrame>
        <p:nvGraphicFramePr>
          <p:cNvPr id="12" name="PH19"/>
          <p:cNvGraphicFramePr>
            <a:graphicFrameLocks noGrp="1"/>
          </p:cNvGraphicFramePr>
          <p:nvPr>
            <p:ph sz="quarter" idx="13"/>
            <p:extLst>
              <p:ext uri="{D42A27DB-BD31-4B8C-83A1-F6EECF244321}">
                <p14:modId xmlns:p14="http://schemas.microsoft.com/office/powerpoint/2010/main" val="3548617959"/>
              </p:ext>
            </p:extLst>
          </p:nvPr>
        </p:nvGraphicFramePr>
        <p:xfrm>
          <a:off x="801688" y="2135188"/>
          <a:ext cx="69596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ruta 1"/>
          <p:cNvSpPr txBox="1"/>
          <p:nvPr/>
        </p:nvSpPr>
        <p:spPr>
          <a:xfrm>
            <a:off x="962025" y="3718282"/>
            <a:ext cx="281648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a:t>
            </a:r>
          </a:p>
        </p:txBody>
      </p:sp>
      <p:sp>
        <p:nvSpPr>
          <p:cNvPr id="15" name="textruta 1"/>
          <p:cNvSpPr txBox="1"/>
          <p:nvPr/>
        </p:nvSpPr>
        <p:spPr>
          <a:xfrm>
            <a:off x="953397" y="3076631"/>
            <a:ext cx="275596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som kommer hem till dig?</a:t>
            </a:r>
          </a:p>
        </p:txBody>
      </p:sp>
      <p:sp>
        <p:nvSpPr>
          <p:cNvPr id="16" name="textruta 1"/>
          <p:cNvSpPr txBox="1"/>
          <p:nvPr/>
        </p:nvSpPr>
        <p:spPr>
          <a:xfrm>
            <a:off x="962025" y="2434980"/>
            <a:ext cx="274733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hemma med stöd från hemtjänsten?</a:t>
            </a:r>
          </a:p>
        </p:txBody>
      </p:sp>
    </p:spTree>
    <p:extLst>
      <p:ext uri="{BB962C8B-B14F-4D97-AF65-F5344CB8AC3E}">
        <p14:creationId xmlns:p14="http://schemas.microsoft.com/office/powerpoint/2010/main" val="28352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794131" y="1749362"/>
            <a:ext cx="6959600" cy="3905714"/>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2019.                   Du hittar enkäten på Socialstyrelsens hemsida </a:t>
            </a:r>
            <a:r>
              <a:rPr lang="sv-SE" sz="1900" b="0" dirty="0">
                <a:hlinkClick r:id="rId2"/>
              </a:rPr>
              <a:t>www.socialstyrelsen.se</a:t>
            </a:r>
            <a:endParaRPr lang="sv-SE" sz="1900" b="0" dirty="0"/>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2017, 2018 och 2019 sker för områdena inflytande, utförande och bemötande samt trygghet och tillgänglighet.</a:t>
            </a:r>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1" name="Platshållare för sidfot 10"/>
          <p:cNvSpPr>
            <a:spLocks noGrp="1"/>
          </p:cNvSpPr>
          <p:nvPr>
            <p:ph type="ftr" sz="quarter" idx="3"/>
          </p:nvPr>
        </p:nvSpPr>
        <p:spPr>
          <a:xfrm>
            <a:off x="2709081" y="6295894"/>
            <a:ext cx="4054705" cy="267235"/>
          </a:xfrm>
        </p:spPr>
        <p:txBody>
          <a:bodyPr/>
          <a:lstStyle/>
          <a:p>
            <a:r>
              <a:rPr lang="sv-SE" dirty="0"/>
              <a:t>Källa: Socialstyrelsen, Vad tycker de äldre om äldreomsorgen? 2019</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2644962335"/>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9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2017, 2018 och 2019 </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904164" cy="1296144"/>
          </a:xfrm>
        </p:spPr>
        <p:txBody>
          <a:bodyPr/>
          <a:lstStyle/>
          <a:p>
            <a:r>
              <a:rPr lang="sv-SE" dirty="0"/>
              <a:t>Inflytande, utförande och bemötande</a:t>
            </a:r>
            <a:r>
              <a:rPr lang="sv-SE" sz="2800" dirty="0"/>
              <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22</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2019</a:t>
            </a:r>
          </a:p>
        </p:txBody>
      </p:sp>
      <p:graphicFrame>
        <p:nvGraphicFramePr>
          <p:cNvPr id="14" name="Chart 13"/>
          <p:cNvGraphicFramePr>
            <a:graphicFrameLocks/>
          </p:cNvGraphicFramePr>
          <p:nvPr>
            <p:extLst>
              <p:ext uri="{D42A27DB-BD31-4B8C-83A1-F6EECF244321}">
                <p14:modId xmlns:p14="http://schemas.microsoft.com/office/powerpoint/2010/main" val="1351389559"/>
              </p:ext>
            </p:extLst>
          </p:nvPr>
        </p:nvGraphicFramePr>
        <p:xfrm>
          <a:off x="801688" y="2230342"/>
          <a:ext cx="6959600" cy="3541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0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Chart 9"/>
          <p:cNvGraphicFramePr>
            <a:graphicFrameLocks/>
          </p:cNvGraphicFramePr>
          <p:nvPr>
            <p:extLst>
              <p:ext uri="{D42A27DB-BD31-4B8C-83A1-F6EECF244321}">
                <p14:modId xmlns:p14="http://schemas.microsoft.com/office/powerpoint/2010/main" val="2250319103"/>
              </p:ext>
            </p:extLst>
          </p:nvPr>
        </p:nvGraphicFramePr>
        <p:xfrm>
          <a:off x="801687" y="2165495"/>
          <a:ext cx="7367529" cy="36378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1549" y="3984443"/>
            <a:ext cx="2697623" cy="400110"/>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hemtjänstpersonal vid behov?</a:t>
            </a:r>
          </a:p>
        </p:txBody>
      </p:sp>
      <p:sp>
        <p:nvSpPr>
          <p:cNvPr id="5" name="textruta 4"/>
          <p:cNvSpPr txBox="1"/>
          <p:nvPr/>
        </p:nvSpPr>
        <p:spPr>
          <a:xfrm>
            <a:off x="962024" y="3247508"/>
            <a:ext cx="2686949" cy="400110"/>
          </a:xfrm>
          <a:prstGeom prst="rect">
            <a:avLst/>
          </a:prstGeom>
          <a:noFill/>
        </p:spPr>
        <p:txBody>
          <a:bodyPr wrap="square" rtlCol="0">
            <a:spAutoFit/>
          </a:bodyPr>
          <a:lstStyle/>
          <a:p>
            <a:r>
              <a:rPr lang="sv-SE" sz="1000" dirty="0"/>
              <a:t>Känner du förtroende för personalen</a:t>
            </a:r>
            <a:br>
              <a:rPr lang="sv-SE" sz="1000" dirty="0"/>
            </a:br>
            <a:r>
              <a:rPr lang="sv-SE" sz="1000" dirty="0"/>
              <a:t>som kommer hem till dig?</a:t>
            </a:r>
          </a:p>
        </p:txBody>
      </p:sp>
      <p:sp>
        <p:nvSpPr>
          <p:cNvPr id="6" name="textruta 5"/>
          <p:cNvSpPr txBox="1"/>
          <p:nvPr/>
        </p:nvSpPr>
        <p:spPr>
          <a:xfrm>
            <a:off x="962024" y="2531720"/>
            <a:ext cx="2747333" cy="400110"/>
          </a:xfrm>
          <a:prstGeom prst="rect">
            <a:avLst/>
          </a:prstGeom>
          <a:noFill/>
        </p:spPr>
        <p:txBody>
          <a:bodyPr wrap="square" rtlCol="0">
            <a:spAutoFit/>
          </a:bodyPr>
          <a:lstStyle/>
          <a:p>
            <a:r>
              <a:rPr lang="sv-SE" sz="1000" dirty="0"/>
              <a:t>Hur tryggt eller otryggt känns det att </a:t>
            </a:r>
            <a:br>
              <a:rPr lang="sv-SE" sz="1000" dirty="0"/>
            </a:br>
            <a:r>
              <a:rPr lang="sv-SE" sz="1000" dirty="0"/>
              <a:t>bo hemma med stöd från hemtjänsten?</a:t>
            </a:r>
          </a:p>
        </p:txBody>
      </p:sp>
      <p:sp>
        <p:nvSpPr>
          <p:cNvPr id="7" name="textruta 6"/>
          <p:cNvSpPr txBox="1"/>
          <p:nvPr/>
        </p:nvSpPr>
        <p:spPr>
          <a:xfrm>
            <a:off x="962025" y="4699853"/>
            <a:ext cx="2719938" cy="553998"/>
          </a:xfrm>
          <a:prstGeom prst="rect">
            <a:avLst/>
          </a:prstGeom>
          <a:noFill/>
        </p:spPr>
        <p:txBody>
          <a:bodyPr wrap="square" rtlCol="0">
            <a:spAutoFit/>
          </a:bodyPr>
          <a:lstStyle/>
          <a:p>
            <a:r>
              <a:rPr lang="sv-SE" sz="1000" dirty="0"/>
              <a:t>Hur nöjd eller missnöjd är du sammantaget med den hemtjänst du har?</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23</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60151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305277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25</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42369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220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88 749 personer på årets enkät för äldre med hemtjänst, vilket är 60,1% av de tillfrågade.</a:t>
            </a:r>
            <a:endParaRPr lang="sv-SE" sz="1900" b="0" dirty="0"/>
          </a:p>
          <a:p>
            <a:r>
              <a:rPr lang="sv-SE" sz="1900" b="0"/>
              <a:t>I Sala svarade 267 personer, vilket är 59,6% av de tillfrågade.</a:t>
            </a:r>
            <a:endParaRPr lang="sv-SE" sz="1900" b="0" dirty="0"/>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5</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Chart 5"/>
          <p:cNvGraphicFramePr>
            <a:graphicFrameLocks/>
          </p:cNvGraphicFramePr>
          <p:nvPr>
            <p:extLst>
              <p:ext uri="{D42A27DB-BD31-4B8C-83A1-F6EECF244321}">
                <p14:modId xmlns:p14="http://schemas.microsoft.com/office/powerpoint/2010/main" val="111887776"/>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478285179"/>
              </p:ext>
            </p:extLst>
          </p:nvPr>
        </p:nvGraphicFramePr>
        <p:xfrm>
          <a:off x="3940588" y="2184720"/>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Chart 7"/>
          <p:cNvGraphicFramePr>
            <a:graphicFrameLocks/>
          </p:cNvGraphicFramePr>
          <p:nvPr>
            <p:extLst>
              <p:ext uri="{D42A27DB-BD31-4B8C-83A1-F6EECF244321}">
                <p14:modId xmlns:p14="http://schemas.microsoft.com/office/powerpoint/2010/main" val="1578119136"/>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3905663990"/>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21975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
        <p:nvSpPr>
          <p:cNvPr id="9" name="textruta 8"/>
          <p:cNvSpPr txBox="1"/>
          <p:nvPr/>
        </p:nvSpPr>
        <p:spPr>
          <a:xfrm>
            <a:off x="597511" y="2088107"/>
            <a:ext cx="3725839" cy="384721"/>
          </a:xfrm>
          <a:prstGeom prst="rect">
            <a:avLst/>
          </a:prstGeom>
          <a:noFill/>
        </p:spPr>
        <p:txBody>
          <a:bodyPr wrap="square" rtlCol="0">
            <a:spAutoFit/>
          </a:bodyPr>
          <a:lstStyle/>
          <a:p>
            <a:r>
              <a:rPr lang="sv-SE" sz="1900" dirty="0"/>
              <a:t>Hur är din rörlighet inomhus?</a:t>
            </a:r>
          </a:p>
        </p:txBody>
      </p:sp>
      <p:sp>
        <p:nvSpPr>
          <p:cNvPr id="10" name="textruta 9"/>
          <p:cNvSpPr txBox="1"/>
          <p:nvPr/>
        </p:nvSpPr>
        <p:spPr>
          <a:xfrm>
            <a:off x="5219920" y="2071617"/>
            <a:ext cx="3389969" cy="677108"/>
          </a:xfrm>
          <a:prstGeom prst="rect">
            <a:avLst/>
          </a:prstGeom>
          <a:noFill/>
        </p:spPr>
        <p:txBody>
          <a:bodyPr wrap="square" rtlCol="0">
            <a:spAutoFit/>
          </a:bodyPr>
          <a:lstStyle/>
          <a:p>
            <a:r>
              <a:rPr lang="sv-SE" sz="1900" dirty="0">
                <a:solidFill>
                  <a:schemeClr val="accent4"/>
                </a:solidFill>
              </a:rPr>
              <a:t>Bor du tillsammans med någon annan vuxen?</a:t>
            </a:r>
          </a:p>
        </p:txBody>
      </p:sp>
      <p:graphicFrame>
        <p:nvGraphicFramePr>
          <p:cNvPr id="11" name="Chart 10"/>
          <p:cNvGraphicFramePr>
            <a:graphicFrameLocks/>
          </p:cNvGraphicFramePr>
          <p:nvPr>
            <p:extLst>
              <p:ext uri="{D42A27DB-BD31-4B8C-83A1-F6EECF244321}">
                <p14:modId xmlns:p14="http://schemas.microsoft.com/office/powerpoint/2010/main" val="1674714966"/>
              </p:ext>
            </p:extLst>
          </p:nvPr>
        </p:nvGraphicFramePr>
        <p:xfrm>
          <a:off x="4466979" y="2758250"/>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643639691"/>
              </p:ext>
            </p:extLst>
          </p:nvPr>
        </p:nvGraphicFramePr>
        <p:xfrm>
          <a:off x="253454" y="2675123"/>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5699</TotalTime>
  <Words>1144</Words>
  <Application>Microsoft Office PowerPoint</Application>
  <PresentationFormat>Bildspel på skärmen (4:3)</PresentationFormat>
  <Paragraphs>160</Paragraphs>
  <Slides>27</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27</vt:i4>
      </vt:variant>
    </vt:vector>
  </HeadingPairs>
  <TitlesOfParts>
    <vt:vector size="33" baseType="lpstr">
      <vt:lpstr>Arial</vt:lpstr>
      <vt:lpstr>Calibri</vt:lpstr>
      <vt:lpstr>Century Gothic</vt:lpstr>
      <vt:lpstr>SoS-PPT-svensk</vt:lpstr>
      <vt:lpstr>Anpassad formgivning</vt:lpstr>
      <vt:lpstr>1_Anpassad formgivning</vt:lpstr>
      <vt:lpstr>Så tycker de äldre om äldreomsorgen 2019  </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2019</vt:lpstr>
      <vt:lpstr>PowerPoint-presentation</vt:lpstr>
      <vt:lpstr>De fem frågor där andelen positiva svar är högst</vt:lpstr>
      <vt:lpstr>De fem frågor där andelen positiva svar är lägst</vt:lpstr>
      <vt:lpstr>Sammantagen nöjdhet i kommunen</vt:lpstr>
      <vt:lpstr>Hur nöjd eller missnöjd är du samman- taget med den hemtjänst du har?  </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Några jämförelser av resultaten för kommunen åren 2017, 2018 och 2019 </vt:lpstr>
      <vt:lpstr>Inflytande, utförande och bemötande </vt:lpstr>
      <vt:lpstr>Trygghet och tillgänglighet </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Åsa Sahlberg</cp:lastModifiedBy>
  <cp:revision>393</cp:revision>
  <cp:lastPrinted>2014-08-07T08:24:06Z</cp:lastPrinted>
  <dcterms:created xsi:type="dcterms:W3CDTF">2014-06-27T06:29:47Z</dcterms:created>
  <dcterms:modified xsi:type="dcterms:W3CDTF">2019-09-27T09:35:34Z</dcterms:modified>
</cp:coreProperties>
</file>